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32"/>
  </p:notesMasterIdLst>
  <p:handoutMasterIdLst>
    <p:handoutMasterId r:id="rId33"/>
  </p:handoutMasterIdLst>
  <p:sldIdLst>
    <p:sldId id="256" r:id="rId2"/>
    <p:sldId id="268" r:id="rId3"/>
    <p:sldId id="257" r:id="rId4"/>
    <p:sldId id="260" r:id="rId5"/>
    <p:sldId id="274" r:id="rId6"/>
    <p:sldId id="287" r:id="rId7"/>
    <p:sldId id="258" r:id="rId8"/>
    <p:sldId id="259" r:id="rId9"/>
    <p:sldId id="272" r:id="rId10"/>
    <p:sldId id="286" r:id="rId11"/>
    <p:sldId id="269" r:id="rId12"/>
    <p:sldId id="271" r:id="rId13"/>
    <p:sldId id="262" r:id="rId14"/>
    <p:sldId id="263" r:id="rId15"/>
    <p:sldId id="266" r:id="rId16"/>
    <p:sldId id="283" r:id="rId17"/>
    <p:sldId id="264" r:id="rId18"/>
    <p:sldId id="284" r:id="rId19"/>
    <p:sldId id="285" r:id="rId20"/>
    <p:sldId id="275" r:id="rId21"/>
    <p:sldId id="265" r:id="rId22"/>
    <p:sldId id="276" r:id="rId23"/>
    <p:sldId id="277" r:id="rId24"/>
    <p:sldId id="279" r:id="rId25"/>
    <p:sldId id="278" r:id="rId26"/>
    <p:sldId id="281" r:id="rId27"/>
    <p:sldId id="282" r:id="rId28"/>
    <p:sldId id="280" r:id="rId29"/>
    <p:sldId id="267" r:id="rId30"/>
    <p:sldId id="2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3" d="100"/>
          <a:sy n="153" d="100"/>
        </p:scale>
        <p:origin x="-19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EBA967-9BE8-2A49-84D7-0D4B00FDF206}" type="datetimeFigureOut">
              <a:rPr lang="en-US" smtClean="0"/>
              <a:t>10/29/13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C7B2A-E4D0-7F4B-A5D3-AF47786CEBEA}" type="slidenum">
              <a:rPr lang="en-US" smtClean="0"/>
              <a:t>‹#›</a:t>
            </a:fld>
            <a:endParaRPr lang="en-US"/>
          </a:p>
        </p:txBody>
      </p:sp>
    </p:spTree>
    <p:extLst>
      <p:ext uri="{BB962C8B-B14F-4D97-AF65-F5344CB8AC3E}">
        <p14:creationId xmlns:p14="http://schemas.microsoft.com/office/powerpoint/2010/main" val="3257925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28A56-6D3B-5442-9354-1B9F2089B16E}" type="datetimeFigureOut">
              <a:rPr lang="en-US" smtClean="0"/>
              <a:t>10/28/13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CA776-BE79-9746-9437-A8DD402D496E}" type="slidenum">
              <a:rPr lang="en-US" smtClean="0"/>
              <a:t>‹#›</a:t>
            </a:fld>
            <a:endParaRPr lang="en-US"/>
          </a:p>
        </p:txBody>
      </p:sp>
    </p:spTree>
    <p:extLst>
      <p:ext uri="{BB962C8B-B14F-4D97-AF65-F5344CB8AC3E}">
        <p14:creationId xmlns:p14="http://schemas.microsoft.com/office/powerpoint/2010/main" val="1003126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1.umn.edu/news/news-releases/2010/UR_CONTENT_257101.html" TargetMode="External"/><Relationship Id="rId4" Type="http://schemas.openxmlformats.org/officeDocument/2006/relationships/hyperlink" Target="http://dynamiclearningmaps.org/"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CA776-BE79-9746-9437-A8DD402D496E}" type="slidenum">
              <a:rPr lang="en-US" smtClean="0"/>
              <a:t>1</a:t>
            </a:fld>
            <a:endParaRPr lang="en-US"/>
          </a:p>
        </p:txBody>
      </p:sp>
    </p:spTree>
    <p:extLst>
      <p:ext uri="{BB962C8B-B14F-4D97-AF65-F5344CB8AC3E}">
        <p14:creationId xmlns:p14="http://schemas.microsoft.com/office/powerpoint/2010/main" val="230494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private schools are required by</a:t>
            </a:r>
            <a:r>
              <a:rPr lang="en-US" baseline="0" dirty="0" smtClean="0"/>
              <a:t> state authorities (if they receive vouchers) or accrediting agencies </a:t>
            </a:r>
            <a:r>
              <a:rPr lang="en-US" dirty="0" smtClean="0"/>
              <a:t>to assess their students annually with</a:t>
            </a:r>
            <a:r>
              <a:rPr lang="en-US" baseline="0" dirty="0" smtClean="0"/>
              <a:t> standardized tests. This is for all students in grades K-12. While the national assessments will test only students in grades 3-8 and 11 or 3-11 depending upon what state you are in, test instruments exist for all grade levels and have been traditionally used by private and homeschools.</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12</a:t>
            </a:fld>
            <a:endParaRPr lang="en-US"/>
          </a:p>
        </p:txBody>
      </p:sp>
    </p:spTree>
    <p:extLst>
      <p:ext uri="{BB962C8B-B14F-4D97-AF65-F5344CB8AC3E}">
        <p14:creationId xmlns:p14="http://schemas.microsoft.com/office/powerpoint/2010/main" val="232973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a:t>
            </a:r>
            <a:r>
              <a:rPr lang="en-US" baseline="0" dirty="0" smtClean="0"/>
              <a:t> full battery of exams including social studies, science components. Administration time is _________________. Diagnostics?  Mid-year assessments?</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13</a:t>
            </a:fld>
            <a:endParaRPr lang="en-US"/>
          </a:p>
        </p:txBody>
      </p:sp>
    </p:spTree>
    <p:extLst>
      <p:ext uri="{BB962C8B-B14F-4D97-AF65-F5344CB8AC3E}">
        <p14:creationId xmlns:p14="http://schemas.microsoft.com/office/powerpoint/2010/main" val="20767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 – International Reading</a:t>
            </a:r>
            <a:r>
              <a:rPr lang="en-US" baseline="0" dirty="0" smtClean="0"/>
              <a:t> Association</a:t>
            </a:r>
          </a:p>
          <a:p>
            <a:r>
              <a:rPr lang="en-US" baseline="0" dirty="0" smtClean="0"/>
              <a:t>NCTE – National Council of Teachers of English</a:t>
            </a:r>
          </a:p>
          <a:p>
            <a:r>
              <a:rPr lang="en-US" baseline="0" dirty="0" smtClean="0"/>
              <a:t>Voluntary National </a:t>
            </a:r>
            <a:r>
              <a:rPr lang="en-US" baseline="0" dirty="0" smtClean="0"/>
              <a:t>Content </a:t>
            </a:r>
            <a:r>
              <a:rPr lang="en-US" baseline="0" dirty="0" smtClean="0"/>
              <a:t>Standards in Econ. – 53% Funded by foundations, 6% funded by grants, 7% by </a:t>
            </a:r>
            <a:r>
              <a:rPr lang="en-US" baseline="0" dirty="0" smtClean="0"/>
              <a:t>individuals</a:t>
            </a:r>
          </a:p>
          <a:p>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14</a:t>
            </a:fld>
            <a:endParaRPr lang="en-US"/>
          </a:p>
        </p:txBody>
      </p:sp>
    </p:spTree>
    <p:extLst>
      <p:ext uri="{BB962C8B-B14F-4D97-AF65-F5344CB8AC3E}">
        <p14:creationId xmlns:p14="http://schemas.microsoft.com/office/powerpoint/2010/main" val="212030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is considering using this assessment instead of CCSS.</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15</a:t>
            </a:fld>
            <a:endParaRPr lang="en-US"/>
          </a:p>
        </p:txBody>
      </p:sp>
    </p:spTree>
    <p:extLst>
      <p:ext uri="{BB962C8B-B14F-4D97-AF65-F5344CB8AC3E}">
        <p14:creationId xmlns:p14="http://schemas.microsoft.com/office/powerpoint/2010/main" val="61508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17</a:t>
            </a:fld>
            <a:endParaRPr lang="en-US"/>
          </a:p>
        </p:txBody>
      </p:sp>
    </p:spTree>
    <p:extLst>
      <p:ext uri="{BB962C8B-B14F-4D97-AF65-F5344CB8AC3E}">
        <p14:creationId xmlns:p14="http://schemas.microsoft.com/office/powerpoint/2010/main" val="247690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Older versions have older norms. State of Washington</a:t>
            </a:r>
            <a:r>
              <a:rPr lang="en-US" baseline="0" dirty="0" smtClean="0"/>
              <a:t> compared using the Iowa tests to PARCC and Smarter Balance and concluded that Iowa would be less expensive and still adhere to all federal and state requirements.</a:t>
            </a:r>
          </a:p>
          <a:p>
            <a:r>
              <a:rPr lang="en-US" baseline="0" dirty="0" err="1" smtClean="0"/>
              <a:t>Finne</a:t>
            </a:r>
            <a:r>
              <a:rPr lang="en-US" baseline="0" dirty="0" smtClean="0"/>
              <a:t>, L. (2012). </a:t>
            </a:r>
            <a:r>
              <a:rPr lang="en-US" i="1" baseline="0" dirty="0" smtClean="0"/>
              <a:t>Respected Iowa Test of Basic Skills is the most cost-effective way to meet national testing requirement.</a:t>
            </a:r>
            <a:r>
              <a:rPr lang="en-US" i="1" dirty="0" smtClean="0"/>
              <a:t> </a:t>
            </a:r>
            <a:endParaRPr lang="en-US" i="1" dirty="0"/>
          </a:p>
        </p:txBody>
      </p:sp>
      <p:sp>
        <p:nvSpPr>
          <p:cNvPr id="4" name="Slide Number Placeholder 3"/>
          <p:cNvSpPr>
            <a:spLocks noGrp="1"/>
          </p:cNvSpPr>
          <p:nvPr>
            <p:ph type="sldNum" sz="quarter" idx="10"/>
          </p:nvPr>
        </p:nvSpPr>
        <p:spPr/>
        <p:txBody>
          <a:bodyPr/>
          <a:lstStyle/>
          <a:p>
            <a:fld id="{BFECA776-BE79-9746-9437-A8DD402D496E}" type="slidenum">
              <a:rPr lang="en-US" smtClean="0"/>
              <a:t>18</a:t>
            </a:fld>
            <a:endParaRPr lang="en-US"/>
          </a:p>
        </p:txBody>
      </p:sp>
    </p:spTree>
    <p:extLst>
      <p:ext uri="{BB962C8B-B14F-4D97-AF65-F5344CB8AC3E}">
        <p14:creationId xmlns:p14="http://schemas.microsoft.com/office/powerpoint/2010/main" val="308559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smtClean="0"/>
              <a:t>The state of Florida does not require private school students to take a standardized test only those receiving State funds for private school tuition. These students MAY take the FCAT or other statewide assessment or private school standardized assessment</a:t>
            </a:r>
            <a:r>
              <a:rPr lang="en-US" dirty="0" smtClean="0"/>
              <a:t>      </a:t>
            </a:r>
          </a:p>
          <a:p>
            <a:r>
              <a:rPr lang="en-US" dirty="0" smtClean="0"/>
              <a:t>Florida - http://</a:t>
            </a:r>
            <a:r>
              <a:rPr lang="en-US" dirty="0" err="1" smtClean="0"/>
              <a:t>www.floridaschoolchoice.org</a:t>
            </a:r>
            <a:r>
              <a:rPr lang="en-US" dirty="0" smtClean="0"/>
              <a:t>/information/</a:t>
            </a:r>
            <a:r>
              <a:rPr lang="en-US" dirty="0" err="1" smtClean="0"/>
              <a:t>private_schools</a:t>
            </a:r>
            <a:r>
              <a:rPr lang="en-US" dirty="0" smtClean="0"/>
              <a:t>/</a:t>
            </a:r>
            <a:r>
              <a:rPr lang="en-US" dirty="0" err="1" smtClean="0"/>
              <a:t>faqs.asp</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19</a:t>
            </a:fld>
            <a:endParaRPr lang="en-US"/>
          </a:p>
        </p:txBody>
      </p:sp>
    </p:spTree>
    <p:extLst>
      <p:ext uri="{BB962C8B-B14F-4D97-AF65-F5344CB8AC3E}">
        <p14:creationId xmlns:p14="http://schemas.microsoft.com/office/powerpoint/2010/main" val="3969764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has long defined college and career readiness as the acquisition of the knowledge and skills a student needs to enroll and succeed in credit-bearing, first-year courses at a postsecondary institution (such</a:t>
            </a:r>
            <a:r>
              <a:rPr lang="en-US" baseline="0" dirty="0" smtClean="0"/>
              <a:t> as a two- and four-year college, trade school, or technical school) without the need for remediation. ACT’s definition has since been adopted by the Common Core State Standards Initiative and provides a unifying goal for educators and policymakers to act upon” (p.1). </a:t>
            </a:r>
          </a:p>
          <a:p>
            <a:r>
              <a:rPr lang="en-US" baseline="0" dirty="0" smtClean="0"/>
              <a:t>“Not only did the initiative (CCSS) draw on </a:t>
            </a:r>
            <a:r>
              <a:rPr lang="en-US" baseline="0" dirty="0" err="1" smtClean="0"/>
              <a:t>ACT’slongitudinal</a:t>
            </a:r>
            <a:r>
              <a:rPr lang="en-US" baseline="0" dirty="0" smtClean="0"/>
              <a:t> research identifying knowledge and skills that are essential for success in post secondary education and workforce training, but it also sought additional evidence such as standards from high-performing countries and states, academic research on learning progressions, and other resources to support the inclusion of each standard within the Common Core framework” (p.1).</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21</a:t>
            </a:fld>
            <a:endParaRPr lang="en-US"/>
          </a:p>
        </p:txBody>
      </p:sp>
    </p:spTree>
    <p:extLst>
      <p:ext uri="{BB962C8B-B14F-4D97-AF65-F5344CB8AC3E}">
        <p14:creationId xmlns:p14="http://schemas.microsoft.com/office/powerpoint/2010/main" val="4268991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June 2010 table indicates 100% alignment in Language Standards and skills, 100% in Math content for grades 9-12, 88% for Mathematical practices, 100% for reading strands, 67% for literature and 60% for informational text.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looking</a:t>
            </a:r>
            <a:r>
              <a:rPr lang="en-US" baseline="0" dirty="0" smtClean="0"/>
              <a:t> through the 304 page document indicating ACTs alignment with Common Core, one gets the impression that CCSS were derived from ACT’s tests in </a:t>
            </a:r>
            <a:r>
              <a:rPr lang="en-US" baseline="0" dirty="0" err="1" smtClean="0"/>
              <a:t>toto</a:t>
            </a:r>
            <a:r>
              <a:rPr lang="en-US" baseline="0" dirty="0" smtClean="0"/>
              <a:t> for grades 6-12, even though ACT focuses on grades 8 and above. Many criterion for CCSS grades 6-8 were aligned to ACT’s lowest assessment the EXPLORE designed to assess grades 8 &amp; 9. </a:t>
            </a:r>
            <a:endParaRPr lang="en-US" dirty="0" smtClean="0"/>
          </a:p>
          <a:p>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23</a:t>
            </a:fld>
            <a:endParaRPr lang="en-US"/>
          </a:p>
        </p:txBody>
      </p:sp>
    </p:spTree>
    <p:extLst>
      <p:ext uri="{BB962C8B-B14F-4D97-AF65-F5344CB8AC3E}">
        <p14:creationId xmlns:p14="http://schemas.microsoft.com/office/powerpoint/2010/main" val="1917054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Coleman graduated from Yale &amp; Oxford and is a Rhodes</a:t>
            </a:r>
            <a:r>
              <a:rPr lang="en-US" baseline="0" dirty="0" smtClean="0"/>
              <a:t> scholar. Created Grow Network, an assessment program, that he sold to McGraw Hill in 2005. Founded Student Achievement Partners in 2007, funded by Gates Foundation and others, which led the writing of CCSS. He has never been a classroom teacher or school administrator.     More than likely the writing piece of the SAT will change from narration to analytical, synthesis of data, with an included vocabulary section based on David Coleman’s comments made at the Brookings Institute in the fall of 2012.</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25</a:t>
            </a:fld>
            <a:endParaRPr lang="en-US"/>
          </a:p>
        </p:txBody>
      </p:sp>
    </p:spTree>
    <p:extLst>
      <p:ext uri="{BB962C8B-B14F-4D97-AF65-F5344CB8AC3E}">
        <p14:creationId xmlns:p14="http://schemas.microsoft.com/office/powerpoint/2010/main" val="350819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latin typeface="+mn-lt"/>
                <a:ea typeface="+mn-ea"/>
                <a:cs typeface="+mn-cs"/>
                <a:hlinkClick r:id="rId3"/>
              </a:rPr>
              <a:t>Smarter</a:t>
            </a:r>
            <a:r>
              <a:rPr lang="en-US" sz="1200" u="none" kern="1200" baseline="0" dirty="0" smtClean="0">
                <a:solidFill>
                  <a:schemeClr val="tx1"/>
                </a:solidFill>
                <a:latin typeface="+mn-lt"/>
                <a:ea typeface="+mn-ea"/>
                <a:cs typeface="+mn-cs"/>
                <a:hlinkClick r:id="rId3"/>
              </a:rPr>
              <a:t> Balanced literature states the federal grant award in 2010 was $330 million and they received $175 million. PARCC literature states they received $185 million grant over 4 year. This total $360 million. Not sure where the extra $30 million is from. </a:t>
            </a:r>
            <a:endParaRPr lang="en-US" sz="1200" u="none" kern="1200" dirty="0" smtClean="0">
              <a:solidFill>
                <a:schemeClr val="tx1"/>
              </a:solidFill>
              <a:latin typeface="+mn-lt"/>
              <a:ea typeface="+mn-ea"/>
              <a:cs typeface="+mn-cs"/>
              <a:hlinkClick r:id="rId3"/>
            </a:endParaRPr>
          </a:p>
          <a:p>
            <a:endParaRPr lang="en-US" sz="1200" u="none" kern="1200" dirty="0" smtClean="0">
              <a:solidFill>
                <a:schemeClr val="tx1"/>
              </a:solidFill>
              <a:latin typeface="+mn-lt"/>
              <a:ea typeface="+mn-ea"/>
              <a:cs typeface="+mn-cs"/>
              <a:hlinkClick r:id="rId3"/>
            </a:endParaRPr>
          </a:p>
          <a:p>
            <a:r>
              <a:rPr lang="en-US" sz="1200" u="sng" kern="1200" dirty="0" smtClean="0">
                <a:solidFill>
                  <a:schemeClr val="tx1"/>
                </a:solidFill>
                <a:latin typeface="+mn-lt"/>
                <a:ea typeface="+mn-ea"/>
                <a:cs typeface="+mn-cs"/>
                <a:hlinkClick r:id="rId3"/>
              </a:rPr>
              <a:t>National Center and State Collaborative (NCSC) Partnership and the </a:t>
            </a:r>
            <a:r>
              <a:rPr lang="en-US" sz="1200" u="sng" kern="1200" dirty="0" smtClean="0">
                <a:solidFill>
                  <a:schemeClr val="tx1"/>
                </a:solidFill>
                <a:latin typeface="+mn-lt"/>
                <a:ea typeface="+mn-ea"/>
                <a:cs typeface="+mn-cs"/>
                <a:hlinkClick r:id="rId4"/>
              </a:rPr>
              <a:t>Dynamic Learning Maps (DLM) Alternate Assessment System Consortium for students with the most significant cognitive disabilities</a:t>
            </a:r>
            <a:r>
              <a:rPr lang="en-US" sz="1200" u="sng" kern="1200" baseline="0" dirty="0" smtClean="0">
                <a:solidFill>
                  <a:schemeClr val="tx1"/>
                </a:solidFill>
                <a:latin typeface="+mn-lt"/>
                <a:ea typeface="+mn-ea"/>
                <a:cs typeface="+mn-cs"/>
                <a:hlinkClick r:id="rId4"/>
              </a:rPr>
              <a:t> and </a:t>
            </a:r>
            <a:r>
              <a:rPr lang="en-US" sz="1200" u="sng" kern="1200" dirty="0" smtClean="0">
                <a:solidFill>
                  <a:schemeClr val="tx1"/>
                </a:solidFill>
                <a:latin typeface="+mn-lt"/>
                <a:ea typeface="+mn-ea"/>
                <a:cs typeface="+mn-cs"/>
                <a:hlinkClick r:id="rId4"/>
              </a:rPr>
              <a:t>the </a:t>
            </a:r>
            <a:r>
              <a:rPr lang="en-US" sz="1200" u="sng" kern="1200" dirty="0" smtClean="0">
                <a:solidFill>
                  <a:schemeClr val="tx1"/>
                </a:solidFill>
                <a:latin typeface="+mn-lt"/>
                <a:ea typeface="+mn-ea"/>
                <a:cs typeface="+mn-cs"/>
              </a:rPr>
              <a:t>Assessment Services Supporting English Learners Through Technology Systems (ASSETS) Consortium for English-language learners.</a:t>
            </a:r>
            <a:r>
              <a:rPr lang="en-US" sz="1200" u="sng" kern="1200" baseline="0" dirty="0" smtClean="0">
                <a:solidFill>
                  <a:schemeClr val="tx1"/>
                </a:solidFill>
                <a:latin typeface="+mn-lt"/>
                <a:ea typeface="+mn-ea"/>
                <a:cs typeface="+mn-cs"/>
              </a:rPr>
              <a:t> As reported by the </a:t>
            </a:r>
            <a:r>
              <a:rPr lang="en-US" sz="1200" u="sng" kern="1200" dirty="0" smtClean="0">
                <a:solidFill>
                  <a:schemeClr val="tx1"/>
                </a:solidFill>
                <a:latin typeface="+mn-lt"/>
                <a:ea typeface="+mn-ea"/>
                <a:cs typeface="+mn-cs"/>
              </a:rPr>
              <a:t>Educational Testing Services  (http://</a:t>
            </a:r>
            <a:r>
              <a:rPr lang="en-US" sz="1200" u="sng" kern="1200" dirty="0" err="1" smtClean="0">
                <a:solidFill>
                  <a:schemeClr val="tx1"/>
                </a:solidFill>
                <a:latin typeface="+mn-lt"/>
                <a:ea typeface="+mn-ea"/>
                <a:cs typeface="+mn-cs"/>
              </a:rPr>
              <a:t>www.ets.org</a:t>
            </a:r>
            <a:r>
              <a:rPr lang="en-US" sz="1200" u="sng" kern="1200" dirty="0" smtClean="0">
                <a:solidFill>
                  <a:schemeClr val="tx1"/>
                </a:solidFill>
                <a:latin typeface="+mn-lt"/>
                <a:ea typeface="+mn-ea"/>
                <a:cs typeface="+mn-cs"/>
              </a:rPr>
              <a:t>/K12/</a:t>
            </a:r>
            <a:r>
              <a:rPr lang="en-US" sz="1200" u="sng" kern="1200" dirty="0" err="1" smtClean="0">
                <a:solidFill>
                  <a:schemeClr val="tx1"/>
                </a:solidFill>
                <a:latin typeface="+mn-lt"/>
                <a:ea typeface="+mn-ea"/>
                <a:cs typeface="+mn-cs"/>
              </a:rPr>
              <a:t>commonassessments</a:t>
            </a:r>
            <a:r>
              <a:rPr lang="en-US" sz="1200" u="sng" kern="1200" dirty="0" smtClean="0">
                <a:solidFill>
                  <a:schemeClr val="tx1"/>
                </a:solidFill>
                <a:latin typeface="+mn-lt"/>
                <a:ea typeface="+mn-ea"/>
                <a:cs typeface="+mn-cs"/>
              </a:rPr>
              <a:t>).</a:t>
            </a:r>
            <a:r>
              <a:rPr lang="en-US" sz="1200" u="sng" kern="1200" baseline="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2</a:t>
            </a:fld>
            <a:endParaRPr lang="en-US"/>
          </a:p>
        </p:txBody>
      </p:sp>
    </p:spTree>
    <p:extLst>
      <p:ext uri="{BB962C8B-B14F-4D97-AF65-F5344CB8AC3E}">
        <p14:creationId xmlns:p14="http://schemas.microsoft.com/office/powerpoint/2010/main" val="1228641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K-12 community is CCSS.</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26</a:t>
            </a:fld>
            <a:endParaRPr lang="en-US"/>
          </a:p>
        </p:txBody>
      </p:sp>
    </p:spTree>
    <p:extLst>
      <p:ext uri="{BB962C8B-B14F-4D97-AF65-F5344CB8AC3E}">
        <p14:creationId xmlns:p14="http://schemas.microsoft.com/office/powerpoint/2010/main" val="772081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report</a:t>
            </a:r>
            <a:r>
              <a:rPr lang="en-US" baseline="0" dirty="0" smtClean="0"/>
              <a:t> is referenced on the front page of the SAT website. Some excerpts read “fewer than half of all SAT takers in the class of 2013 graduated from high school academically prepared for the rigors of college-level course work. This number has remained virtually unchanged during the last five years UNDERSCORING A NEED TO DRAMATICALLY INCREASE THE NUMBER OF STUDENTS IN K-12 WHO ACQUIRE THE SKILLS AND KNOWLEDGE THAT RESEARCH DEMONSTRATES ARE CRITICAL TO COLLEGE READINESS”. </a:t>
            </a:r>
            <a:endParaRPr lang="en-US" dirty="0" smtClean="0"/>
          </a:p>
          <a:p>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27</a:t>
            </a:fld>
            <a:endParaRPr lang="en-US"/>
          </a:p>
        </p:txBody>
      </p:sp>
    </p:spTree>
    <p:extLst>
      <p:ext uri="{BB962C8B-B14F-4D97-AF65-F5344CB8AC3E}">
        <p14:creationId xmlns:p14="http://schemas.microsoft.com/office/powerpoint/2010/main" val="3549169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HERE</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28</a:t>
            </a:fld>
            <a:endParaRPr lang="en-US"/>
          </a:p>
        </p:txBody>
      </p:sp>
    </p:spTree>
    <p:extLst>
      <p:ext uri="{BB962C8B-B14F-4D97-AF65-F5344CB8AC3E}">
        <p14:creationId xmlns:p14="http://schemas.microsoft.com/office/powerpoint/2010/main" val="10351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time educator Linda</a:t>
            </a:r>
            <a:r>
              <a:rPr lang="en-US" baseline="0" dirty="0" smtClean="0"/>
              <a:t> </a:t>
            </a:r>
            <a:r>
              <a:rPr lang="en-US" baseline="0" dirty="0" smtClean="0"/>
              <a:t>Darling-Hammond is working with Smarter Balance</a:t>
            </a:r>
            <a:r>
              <a:rPr lang="en-US" baseline="0" dirty="0" smtClean="0"/>
              <a:t>. Currently operating out of the State of Washington’s Office of Superintendent of Public Instruction, but will move to UCLA’s Graduate school of Education and Information Studies after the final receipt of the federal grant money in 2014.</a:t>
            </a:r>
          </a:p>
          <a:p>
            <a:r>
              <a:rPr lang="en-US" baseline="0" dirty="0" smtClean="0"/>
              <a:t> * </a:t>
            </a:r>
            <a:r>
              <a:rPr lang="en-US" baseline="0" dirty="0" err="1" smtClean="0"/>
              <a:t>www.smarterbalanced.org</a:t>
            </a:r>
            <a:r>
              <a:rPr lang="en-US" baseline="0" dirty="0" smtClean="0"/>
              <a:t>/resources-events/</a:t>
            </a:r>
            <a:r>
              <a:rPr lang="en-US" baseline="0" dirty="0" err="1" smtClean="0"/>
              <a:t>faqs</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3</a:t>
            </a:fld>
            <a:endParaRPr lang="en-US"/>
          </a:p>
        </p:txBody>
      </p:sp>
    </p:spTree>
    <p:extLst>
      <p:ext uri="{BB962C8B-B14F-4D97-AF65-F5344CB8AC3E}">
        <p14:creationId xmlns:p14="http://schemas.microsoft.com/office/powerpoint/2010/main" val="158403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use between</a:t>
            </a:r>
            <a:r>
              <a:rPr lang="en-US" baseline="0" dirty="0" smtClean="0"/>
              <a:t> 15- 20% of students in governing states for testing for final revisions.</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4</a:t>
            </a:fld>
            <a:endParaRPr lang="en-US"/>
          </a:p>
        </p:txBody>
      </p:sp>
    </p:spTree>
    <p:extLst>
      <p:ext uri="{BB962C8B-B14F-4D97-AF65-F5344CB8AC3E}">
        <p14:creationId xmlns:p14="http://schemas.microsoft.com/office/powerpoint/2010/main" val="17970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PARCC tests use</a:t>
            </a:r>
            <a:r>
              <a:rPr lang="en-US" baseline="0" dirty="0" smtClean="0"/>
              <a:t> the computer, but are not c</a:t>
            </a:r>
            <a:r>
              <a:rPr lang="en-US" dirty="0" smtClean="0"/>
              <a:t>omputer adaptive. Smarter Balance uses computer adaptive testing which adapts to the examinees</a:t>
            </a:r>
            <a:r>
              <a:rPr lang="en-US" baseline="0" dirty="0" smtClean="0"/>
              <a:t> ability level. Answering questions correctly means the student will next receive a more challenging question. Incorrect answers will generate less difficult questions.  </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5</a:t>
            </a:fld>
            <a:endParaRPr lang="en-US"/>
          </a:p>
        </p:txBody>
      </p:sp>
    </p:spTree>
    <p:extLst>
      <p:ext uri="{BB962C8B-B14F-4D97-AF65-F5344CB8AC3E}">
        <p14:creationId xmlns:p14="http://schemas.microsoft.com/office/powerpoint/2010/main" val="82339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www.smarterbalanced.org</a:t>
            </a:r>
            <a:r>
              <a:rPr lang="en-US" dirty="0" smtClean="0"/>
              <a:t>/</a:t>
            </a:r>
            <a:r>
              <a:rPr lang="en-US" dirty="0" err="1" smtClean="0"/>
              <a:t>wordpress</a:t>
            </a:r>
            <a:r>
              <a:rPr lang="en-US" dirty="0" smtClean="0"/>
              <a:t>/</a:t>
            </a:r>
            <a:r>
              <a:rPr lang="en-US" dirty="0" err="1" smtClean="0"/>
              <a:t>wp</a:t>
            </a:r>
            <a:r>
              <a:rPr lang="en-US" dirty="0" smtClean="0"/>
              <a:t>-content/uploads/2011/12/Preliminary-Summative-Blueprints-Supporting-</a:t>
            </a:r>
            <a:r>
              <a:rPr lang="en-US" dirty="0" err="1" smtClean="0"/>
              <a:t>Document.pdf</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6</a:t>
            </a:fld>
            <a:endParaRPr lang="en-US"/>
          </a:p>
        </p:txBody>
      </p:sp>
    </p:spTree>
    <p:extLst>
      <p:ext uri="{BB962C8B-B14F-4D97-AF65-F5344CB8AC3E}">
        <p14:creationId xmlns:p14="http://schemas.microsoft.com/office/powerpoint/2010/main" val="201947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Governing states are using the CCSS for instruction and PARCC assessments. Participating states are using the CCSS only and my use other in-house assessments.</a:t>
            </a:r>
          </a:p>
          <a:p>
            <a:r>
              <a:rPr lang="en-US" dirty="0" smtClean="0"/>
              <a:t>PARCC consortia</a:t>
            </a:r>
            <a:r>
              <a:rPr lang="en-US" baseline="0" dirty="0" smtClean="0"/>
              <a:t> have contracted with </a:t>
            </a:r>
            <a:r>
              <a:rPr lang="en-US" dirty="0" smtClean="0"/>
              <a:t>Pearson and ETS (Educational</a:t>
            </a:r>
            <a:r>
              <a:rPr lang="en-US" baseline="0" dirty="0" smtClean="0"/>
              <a:t> testing services) </a:t>
            </a:r>
            <a:r>
              <a:rPr lang="en-US" dirty="0" smtClean="0"/>
              <a:t>education professionals</a:t>
            </a:r>
            <a:r>
              <a:rPr lang="en-US" baseline="0" dirty="0" smtClean="0"/>
              <a:t> to develop these assessments (according to the ETS website). </a:t>
            </a:r>
            <a:r>
              <a:rPr lang="en-US" dirty="0" smtClean="0"/>
              <a:t> Drop out</a:t>
            </a:r>
            <a:r>
              <a:rPr lang="en-US" baseline="0" dirty="0" smtClean="0"/>
              <a:t> rate of states may increase cost per student that was estimated by the state of Florida to be between $22-29 per student.</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7</a:t>
            </a:fld>
            <a:endParaRPr lang="en-US"/>
          </a:p>
        </p:txBody>
      </p:sp>
    </p:spTree>
    <p:extLst>
      <p:ext uri="{BB962C8B-B14F-4D97-AF65-F5344CB8AC3E}">
        <p14:creationId xmlns:p14="http://schemas.microsoft.com/office/powerpoint/2010/main" val="307319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testing in Spring 2014 with full-scale implementation</a:t>
            </a:r>
            <a:r>
              <a:rPr lang="en-US" baseline="0" dirty="0" smtClean="0"/>
              <a:t> of summative assessment in Spring 2015.</a:t>
            </a:r>
          </a:p>
          <a:p>
            <a:r>
              <a:rPr lang="en-US" baseline="0" dirty="0" smtClean="0"/>
              <a:t>4 week end of year and performance based testing windows with a turnaround time by end of school year.</a:t>
            </a:r>
          </a:p>
          <a:p>
            <a:r>
              <a:rPr lang="en-US" baseline="0" dirty="0" smtClean="0"/>
              <a:t>Does not take into account testing time for new Science, History, frameworks being created.</a:t>
            </a:r>
          </a:p>
          <a:p>
            <a:r>
              <a:rPr lang="en-US" baseline="0" dirty="0" smtClean="0"/>
              <a:t>Will replace State exams. Will use online technology.</a:t>
            </a:r>
          </a:p>
          <a:p>
            <a:r>
              <a:rPr lang="en-US" baseline="0" dirty="0" smtClean="0"/>
              <a:t>According to the Education Insiders Survey for October, PARCC is on the “right track”.</a:t>
            </a:r>
            <a:endParaRPr lang="en-US" dirty="0"/>
          </a:p>
        </p:txBody>
      </p:sp>
      <p:sp>
        <p:nvSpPr>
          <p:cNvPr id="4" name="Slide Number Placeholder 3"/>
          <p:cNvSpPr>
            <a:spLocks noGrp="1"/>
          </p:cNvSpPr>
          <p:nvPr>
            <p:ph type="sldNum" sz="quarter" idx="10"/>
          </p:nvPr>
        </p:nvSpPr>
        <p:spPr/>
        <p:txBody>
          <a:bodyPr/>
          <a:lstStyle/>
          <a:p>
            <a:fld id="{BFECA776-BE79-9746-9437-A8DD402D496E}" type="slidenum">
              <a:rPr lang="en-US" smtClean="0"/>
              <a:t>9</a:t>
            </a:fld>
            <a:endParaRPr lang="en-US"/>
          </a:p>
        </p:txBody>
      </p:sp>
    </p:spTree>
    <p:extLst>
      <p:ext uri="{BB962C8B-B14F-4D97-AF65-F5344CB8AC3E}">
        <p14:creationId xmlns:p14="http://schemas.microsoft.com/office/powerpoint/2010/main" val="177906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4 states not implementing Common Core but creating their own assessments. Texas has STARR. Alabama left PARCC for the Aspire through ACT. Florida will test with the FCAT. </a:t>
            </a:r>
          </a:p>
        </p:txBody>
      </p:sp>
      <p:sp>
        <p:nvSpPr>
          <p:cNvPr id="4" name="Slide Number Placeholder 3"/>
          <p:cNvSpPr>
            <a:spLocks noGrp="1"/>
          </p:cNvSpPr>
          <p:nvPr>
            <p:ph type="sldNum" sz="quarter" idx="10"/>
          </p:nvPr>
        </p:nvSpPr>
        <p:spPr/>
        <p:txBody>
          <a:bodyPr/>
          <a:lstStyle/>
          <a:p>
            <a:fld id="{BFECA776-BE79-9746-9437-A8DD402D496E}" type="slidenum">
              <a:rPr lang="en-US" smtClean="0"/>
              <a:t>11</a:t>
            </a:fld>
            <a:endParaRPr lang="en-US"/>
          </a:p>
        </p:txBody>
      </p:sp>
    </p:spTree>
    <p:extLst>
      <p:ext uri="{BB962C8B-B14F-4D97-AF65-F5344CB8AC3E}">
        <p14:creationId xmlns:p14="http://schemas.microsoft.com/office/powerpoint/2010/main" val="212963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3C3D2-A8E6-3147-A749-A13D8A7D8FE8}"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286570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3C3D2-A8E6-3147-A749-A13D8A7D8FE8}"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265879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3C3D2-A8E6-3147-A749-A13D8A7D8FE8}"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125667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3C3D2-A8E6-3147-A749-A13D8A7D8FE8}"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162801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C3D2-A8E6-3147-A749-A13D8A7D8FE8}" type="datetimeFigureOut">
              <a:rPr lang="en-US" smtClean="0"/>
              <a:t>10/28/13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107030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3C3D2-A8E6-3147-A749-A13D8A7D8FE8}"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124512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13C3D2-A8E6-3147-A749-A13D8A7D8FE8}" type="datetimeFigureOut">
              <a:rPr lang="en-US" smtClean="0"/>
              <a:t>10/28/13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57916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3C3D2-A8E6-3147-A749-A13D8A7D8FE8}" type="datetimeFigureOut">
              <a:rPr lang="en-US" smtClean="0"/>
              <a:t>10/28/13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9469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3C3D2-A8E6-3147-A749-A13D8A7D8FE8}" type="datetimeFigureOut">
              <a:rPr lang="en-US" smtClean="0"/>
              <a:t>10/28/13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66629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3C3D2-A8E6-3147-A749-A13D8A7D8FE8}"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369412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3C3D2-A8E6-3147-A749-A13D8A7D8FE8}" type="datetimeFigureOut">
              <a:rPr lang="en-US" smtClean="0"/>
              <a:t>10/28/13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452D-E109-8441-9EED-7730201F5A2A}" type="slidenum">
              <a:rPr lang="en-US" smtClean="0"/>
              <a:t>‹#›</a:t>
            </a:fld>
            <a:endParaRPr lang="en-US"/>
          </a:p>
        </p:txBody>
      </p:sp>
    </p:spTree>
    <p:extLst>
      <p:ext uri="{BB962C8B-B14F-4D97-AF65-F5344CB8AC3E}">
        <p14:creationId xmlns:p14="http://schemas.microsoft.com/office/powerpoint/2010/main" val="16573659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3C3D2-A8E6-3147-A749-A13D8A7D8FE8}" type="datetimeFigureOut">
              <a:rPr lang="en-US" smtClean="0"/>
              <a:t>10/28/13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6452D-E109-8441-9EED-7730201F5A2A}" type="slidenum">
              <a:rPr lang="en-US" smtClean="0"/>
              <a:t>‹#›</a:t>
            </a:fld>
            <a:endParaRPr lang="en-US"/>
          </a:p>
        </p:txBody>
      </p:sp>
    </p:spTree>
    <p:extLst>
      <p:ext uri="{BB962C8B-B14F-4D97-AF65-F5344CB8AC3E}">
        <p14:creationId xmlns:p14="http://schemas.microsoft.com/office/powerpoint/2010/main" val="674470239"/>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fairtest.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835" y="3055322"/>
            <a:ext cx="7827365" cy="887250"/>
          </a:xfrm>
        </p:spPr>
        <p:txBody>
          <a:bodyPr>
            <a:normAutofit/>
          </a:bodyPr>
          <a:lstStyle/>
          <a:p>
            <a:r>
              <a:rPr lang="en-US" dirty="0" smtClean="0">
                <a:solidFill>
                  <a:srgbClr val="FFFF00"/>
                </a:solidFill>
                <a:latin typeface="Arial Black"/>
                <a:cs typeface="Arial Black"/>
              </a:rPr>
              <a:t>Testing Concerns</a:t>
            </a:r>
            <a:endParaRPr lang="en-US" dirty="0">
              <a:solidFill>
                <a:srgbClr val="FFFF00"/>
              </a:solidFill>
              <a:latin typeface="Arial Black"/>
              <a:cs typeface="Arial Black"/>
            </a:endParaRPr>
          </a:p>
        </p:txBody>
      </p:sp>
      <p:sp>
        <p:nvSpPr>
          <p:cNvPr id="3" name="Subtitle 2"/>
          <p:cNvSpPr>
            <a:spLocks noGrp="1"/>
          </p:cNvSpPr>
          <p:nvPr>
            <p:ph type="subTitle" idx="1"/>
          </p:nvPr>
        </p:nvSpPr>
        <p:spPr>
          <a:xfrm>
            <a:off x="1245070" y="4324379"/>
            <a:ext cx="6527329" cy="1942234"/>
          </a:xfrm>
        </p:spPr>
        <p:txBody>
          <a:bodyPr>
            <a:normAutofit fontScale="85000" lnSpcReduction="20000"/>
          </a:bodyPr>
          <a:lstStyle/>
          <a:p>
            <a:pPr marL="342900" indent="-342900" algn="l">
              <a:buFont typeface="Arial"/>
              <a:buChar char="•"/>
            </a:pPr>
            <a:r>
              <a:rPr lang="en-US" sz="2400" dirty="0" smtClean="0"/>
              <a:t>What’s happening with the CC tests?</a:t>
            </a:r>
          </a:p>
          <a:p>
            <a:pPr marL="342900" indent="-342900" algn="l">
              <a:buFont typeface="Arial"/>
              <a:buChar char="•"/>
            </a:pPr>
            <a:r>
              <a:rPr lang="en-US" sz="2400" dirty="0" smtClean="0"/>
              <a:t>What are potential implications/dangers/safe havens available in ACT, SAT, Iowa?</a:t>
            </a:r>
          </a:p>
          <a:p>
            <a:pPr marL="342900" indent="-342900" algn="l">
              <a:buFont typeface="Arial"/>
              <a:buChar char="•"/>
            </a:pPr>
            <a:r>
              <a:rPr lang="en-US" sz="2400" dirty="0" smtClean="0"/>
              <a:t>State requirements for other tests?</a:t>
            </a:r>
          </a:p>
          <a:p>
            <a:endParaRPr lang="en-US" sz="2400" dirty="0"/>
          </a:p>
          <a:p>
            <a:r>
              <a:rPr lang="en-US" sz="2400" dirty="0" smtClean="0"/>
              <a:t>                           Denise Donohue NAPCIS, Ave Maria University</a:t>
            </a:r>
            <a:endParaRPr lang="en-US" sz="2400" dirty="0"/>
          </a:p>
        </p:txBody>
      </p:sp>
      <p:pic>
        <p:nvPicPr>
          <p:cNvPr id="4" name="Picture 3"/>
          <p:cNvPicPr>
            <a:picLocks noChangeAspect="1"/>
          </p:cNvPicPr>
          <p:nvPr/>
        </p:nvPicPr>
        <p:blipFill>
          <a:blip r:embed="rId3"/>
          <a:stretch>
            <a:fillRect/>
          </a:stretch>
        </p:blipFill>
        <p:spPr>
          <a:xfrm>
            <a:off x="2033614" y="107902"/>
            <a:ext cx="4731265" cy="2947421"/>
          </a:xfrm>
          <a:prstGeom prst="rect">
            <a:avLst/>
          </a:prstGeom>
        </p:spPr>
      </p:pic>
    </p:spTree>
    <p:extLst>
      <p:ext uri="{BB962C8B-B14F-4D97-AF65-F5344CB8AC3E}">
        <p14:creationId xmlns:p14="http://schemas.microsoft.com/office/powerpoint/2010/main" val="25846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PARCC for college entrance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Consideration of using PARCC End of Year assessment for higher education college acceptance “ultimately rests with the states, colleges and/or universities” (p.5).</a:t>
            </a:r>
          </a:p>
          <a:p>
            <a:r>
              <a:rPr lang="en-US" dirty="0" smtClean="0"/>
              <a:t>“K-12 and higher education leaders in PARCC states are working together to develop the college and career-ready assessments to increase the likelihood higher education institutions will accept a PARCC College and career-ready Determination” (p.5).</a:t>
            </a:r>
            <a:endParaRPr lang="en-US" dirty="0"/>
          </a:p>
        </p:txBody>
      </p:sp>
    </p:spTree>
    <p:extLst>
      <p:ext uri="{BB962C8B-B14F-4D97-AF65-F5344CB8AC3E}">
        <p14:creationId xmlns:p14="http://schemas.microsoft.com/office/powerpoint/2010/main" val="225925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85000"/>
                  </a:schemeClr>
                </a:solidFill>
              </a:rPr>
              <a:t>Number of children effected by </a:t>
            </a:r>
            <a:br>
              <a:rPr lang="en-US" dirty="0" smtClean="0">
                <a:solidFill>
                  <a:schemeClr val="tx1">
                    <a:lumMod val="85000"/>
                  </a:schemeClr>
                </a:solidFill>
              </a:rPr>
            </a:br>
            <a:r>
              <a:rPr lang="en-US" dirty="0" smtClean="0">
                <a:solidFill>
                  <a:schemeClr val="tx1">
                    <a:lumMod val="85000"/>
                  </a:schemeClr>
                </a:solidFill>
              </a:rPr>
              <a:t>CCSS Assessments</a:t>
            </a:r>
            <a:endParaRPr lang="en-US" dirty="0">
              <a:solidFill>
                <a:schemeClr val="tx1">
                  <a:lumMod val="85000"/>
                </a:schemeClr>
              </a:solidFill>
            </a:endParaRPr>
          </a:p>
        </p:txBody>
      </p:sp>
      <p:sp>
        <p:nvSpPr>
          <p:cNvPr id="3" name="Content Placeholder 2"/>
          <p:cNvSpPr>
            <a:spLocks noGrp="1"/>
          </p:cNvSpPr>
          <p:nvPr>
            <p:ph idx="1"/>
          </p:nvPr>
        </p:nvSpPr>
        <p:spPr>
          <a:xfrm>
            <a:off x="457200" y="1900735"/>
            <a:ext cx="8229600" cy="4225428"/>
          </a:xfrm>
        </p:spPr>
        <p:txBody>
          <a:bodyPr>
            <a:normAutofit fontScale="92500"/>
          </a:bodyPr>
          <a:lstStyle/>
          <a:p>
            <a:r>
              <a:rPr lang="en-US" sz="2000" dirty="0" smtClean="0"/>
              <a:t>Total number of school children in the U.S.(</a:t>
            </a:r>
            <a:r>
              <a:rPr lang="en-US" sz="2000" dirty="0" err="1" smtClean="0"/>
              <a:t>nces</a:t>
            </a:r>
            <a:r>
              <a:rPr lang="en-US" sz="2000" dirty="0" smtClean="0"/>
              <a:t>, 2013)       </a:t>
            </a:r>
            <a:r>
              <a:rPr lang="en-US" sz="2800" dirty="0" smtClean="0"/>
              <a:t>55 million </a:t>
            </a:r>
          </a:p>
          <a:p>
            <a:pPr marL="0" indent="0">
              <a:buNone/>
            </a:pPr>
            <a:r>
              <a:rPr lang="en-US" sz="2400" dirty="0"/>
              <a:t> </a:t>
            </a:r>
            <a:r>
              <a:rPr lang="en-US" sz="2400" dirty="0" smtClean="0"/>
              <a:t>    	-</a:t>
            </a:r>
            <a:r>
              <a:rPr lang="en-US" sz="2000" dirty="0" smtClean="0"/>
              <a:t>Of this number 5.5 million are private school students</a:t>
            </a:r>
            <a:r>
              <a:rPr lang="en-US" sz="2400" dirty="0" smtClean="0"/>
              <a:t>						</a:t>
            </a:r>
            <a:r>
              <a:rPr lang="en-US" sz="2000" dirty="0" smtClean="0"/>
              <a:t>(nces,2013)</a:t>
            </a:r>
          </a:p>
          <a:p>
            <a:r>
              <a:rPr lang="en-US" sz="2400" dirty="0" smtClean="0"/>
              <a:t>Total covered by Common Core States</a:t>
            </a:r>
            <a:r>
              <a:rPr lang="en-US" sz="2800" dirty="0" smtClean="0"/>
              <a:t>               41 million</a:t>
            </a:r>
            <a:endParaRPr lang="en-US" sz="2000" dirty="0" smtClean="0"/>
          </a:p>
          <a:p>
            <a:pPr marL="0" indent="0">
              <a:buNone/>
            </a:pPr>
            <a:r>
              <a:rPr lang="en-US" sz="2800" dirty="0"/>
              <a:t> </a:t>
            </a:r>
            <a:r>
              <a:rPr lang="en-US" sz="2800" dirty="0" smtClean="0"/>
              <a:t>  </a:t>
            </a:r>
            <a:r>
              <a:rPr lang="en-US" sz="2000" dirty="0" smtClean="0"/>
              <a:t>  (As reported by PARCC &amp; Smarter Balanced)</a:t>
            </a:r>
          </a:p>
          <a:p>
            <a:pPr marL="0" indent="0">
              <a:buNone/>
            </a:pPr>
            <a:r>
              <a:rPr lang="en-US" sz="2800" dirty="0" smtClean="0"/>
              <a:t>Total number of  students </a:t>
            </a:r>
            <a:r>
              <a:rPr lang="en-US" sz="2800" dirty="0" smtClean="0">
                <a:solidFill>
                  <a:srgbClr val="FFFF00"/>
                </a:solidFill>
              </a:rPr>
              <a:t>not covered        </a:t>
            </a:r>
            <a:r>
              <a:rPr lang="en-US" sz="2800" dirty="0" smtClean="0"/>
              <a:t>14 million </a:t>
            </a:r>
            <a:r>
              <a:rPr lang="en-US" sz="2800" dirty="0" smtClean="0">
                <a:solidFill>
                  <a:srgbClr val="FFFF00"/>
                </a:solidFill>
              </a:rPr>
              <a:t>(25%)</a:t>
            </a:r>
          </a:p>
          <a:p>
            <a:pPr marL="0" indent="0">
              <a:buNone/>
            </a:pPr>
            <a:endParaRPr lang="en-US" sz="2800" dirty="0" smtClean="0">
              <a:solidFill>
                <a:srgbClr val="FFFF00"/>
              </a:solidFill>
            </a:endParaRPr>
          </a:p>
          <a:p>
            <a:pPr marL="0" indent="0">
              <a:buNone/>
            </a:pPr>
            <a:r>
              <a:rPr lang="en-US" sz="2000" dirty="0" smtClean="0"/>
              <a:t>Note: Catholic schools are not required to use these tests, although they were presented by the Center for Catholic School Effectiveness with source material in a presentation by Michelle </a:t>
            </a:r>
            <a:r>
              <a:rPr lang="en-US" sz="2000" dirty="0" err="1" smtClean="0"/>
              <a:t>Lia</a:t>
            </a:r>
            <a:r>
              <a:rPr lang="en-US" sz="2000" dirty="0" smtClean="0"/>
              <a:t> on April 12, 2012.</a:t>
            </a:r>
            <a:endParaRPr lang="en-US" sz="2000" dirty="0"/>
          </a:p>
          <a:p>
            <a:pPr marL="0" indent="0">
              <a:buNone/>
            </a:pPr>
            <a:endParaRPr lang="en-US" sz="2800" dirty="0"/>
          </a:p>
        </p:txBody>
      </p:sp>
    </p:spTree>
    <p:extLst>
      <p:ext uri="{BB962C8B-B14F-4D97-AF65-F5344CB8AC3E}">
        <p14:creationId xmlns:p14="http://schemas.microsoft.com/office/powerpoint/2010/main" val="7236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896416"/>
            <a:ext cx="7772400" cy="2199541"/>
          </a:xfrm>
        </p:spPr>
        <p:txBody>
          <a:bodyPr>
            <a:normAutofit/>
          </a:bodyPr>
          <a:lstStyle/>
          <a:p>
            <a:r>
              <a:rPr lang="en-US" dirty="0"/>
              <a:t>What assessments are available for these children?</a:t>
            </a:r>
            <a:br>
              <a:rPr lang="en-US" dirty="0"/>
            </a:br>
            <a:endParaRPr lang="en-US" dirty="0"/>
          </a:p>
        </p:txBody>
      </p:sp>
      <p:pic>
        <p:nvPicPr>
          <p:cNvPr id="5" name="Picture 4"/>
          <p:cNvPicPr>
            <a:picLocks noChangeAspect="1"/>
          </p:cNvPicPr>
          <p:nvPr/>
        </p:nvPicPr>
        <p:blipFill>
          <a:blip r:embed="rId3"/>
          <a:stretch>
            <a:fillRect/>
          </a:stretch>
        </p:blipFill>
        <p:spPr>
          <a:xfrm>
            <a:off x="2241126" y="2506628"/>
            <a:ext cx="4590157" cy="2813852"/>
          </a:xfrm>
          <a:prstGeom prst="rect">
            <a:avLst/>
          </a:prstGeom>
        </p:spPr>
      </p:pic>
      <p:sp>
        <p:nvSpPr>
          <p:cNvPr id="6" name="TextBox 5"/>
          <p:cNvSpPr txBox="1"/>
          <p:nvPr/>
        </p:nvSpPr>
        <p:spPr>
          <a:xfrm>
            <a:off x="547831" y="5727105"/>
            <a:ext cx="7287809" cy="584776"/>
          </a:xfrm>
          <a:prstGeom prst="rect">
            <a:avLst/>
          </a:prstGeom>
          <a:noFill/>
        </p:spPr>
        <p:txBody>
          <a:bodyPr wrap="square" rtlCol="0">
            <a:spAutoFit/>
          </a:bodyPr>
          <a:lstStyle/>
          <a:p>
            <a:r>
              <a:rPr lang="en-US" sz="2800" dirty="0" smtClean="0"/>
              <a:t>              </a:t>
            </a:r>
            <a:r>
              <a:rPr lang="en-US" sz="3200" dirty="0" smtClean="0"/>
              <a:t>Stanford 10           Aspire          Iowa</a:t>
            </a:r>
            <a:endParaRPr lang="en-US" sz="3200" dirty="0"/>
          </a:p>
        </p:txBody>
      </p:sp>
    </p:spTree>
    <p:extLst>
      <p:ext uri="{BB962C8B-B14F-4D97-AF65-F5344CB8AC3E}">
        <p14:creationId xmlns:p14="http://schemas.microsoft.com/office/powerpoint/2010/main" val="360777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10 Achievement Tests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Developed by Pearson.</a:t>
            </a:r>
          </a:p>
          <a:p>
            <a:r>
              <a:rPr lang="en-US" dirty="0" smtClean="0"/>
              <a:t>Two different tests available: New and Classic</a:t>
            </a:r>
            <a:endParaRPr lang="en-US" dirty="0" smtClean="0"/>
          </a:p>
          <a:p>
            <a:r>
              <a:rPr lang="en-US" dirty="0" smtClean="0"/>
              <a:t>Normed group 2007 for the New Stanford 10 (prior to CCSS implementation).</a:t>
            </a:r>
          </a:p>
          <a:p>
            <a:r>
              <a:rPr lang="en-US" dirty="0" smtClean="0"/>
              <a:t>Used for grades K-12.</a:t>
            </a:r>
          </a:p>
          <a:p>
            <a:r>
              <a:rPr lang="en-US" dirty="0" smtClean="0"/>
              <a:t>Pricing is $9.28 per consumable, $7.78 for reusable and $2 for answer sheet. </a:t>
            </a:r>
          </a:p>
          <a:p>
            <a:r>
              <a:rPr lang="en-US" dirty="0" smtClean="0">
                <a:solidFill>
                  <a:srgbClr val="FFFFFF"/>
                </a:solidFill>
              </a:rPr>
              <a:t>Form A &amp; Form D. Form A aligned to CCSS.</a:t>
            </a:r>
          </a:p>
          <a:p>
            <a:r>
              <a:rPr lang="en-US" dirty="0" smtClean="0"/>
              <a:t>Designed to be administered during the later part of the school year – Spring.</a:t>
            </a:r>
          </a:p>
          <a:p>
            <a:r>
              <a:rPr lang="en-US" dirty="0" smtClean="0"/>
              <a:t>Spring or Fall Norms.</a:t>
            </a:r>
          </a:p>
          <a:p>
            <a:r>
              <a:rPr lang="en-US" dirty="0" smtClean="0"/>
              <a:t>Uses Otis-Lennon Ability Tests.</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9845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10 Achievement Tests</a:t>
            </a:r>
            <a:endParaRPr lang="en-US" dirty="0"/>
          </a:p>
        </p:txBody>
      </p:sp>
      <p:sp>
        <p:nvSpPr>
          <p:cNvPr id="3" name="Text Placeholder 2"/>
          <p:cNvSpPr>
            <a:spLocks noGrp="1"/>
          </p:cNvSpPr>
          <p:nvPr>
            <p:ph type="body" idx="1"/>
          </p:nvPr>
        </p:nvSpPr>
        <p:spPr/>
        <p:txBody>
          <a:bodyPr>
            <a:noAutofit/>
          </a:bodyPr>
          <a:lstStyle/>
          <a:p>
            <a:pPr algn="ctr"/>
            <a:r>
              <a:rPr lang="en-US" sz="3200" dirty="0" smtClean="0"/>
              <a:t>New</a:t>
            </a:r>
            <a:endParaRPr lang="en-US" sz="3200" dirty="0"/>
          </a:p>
        </p:txBody>
      </p:sp>
      <p:sp>
        <p:nvSpPr>
          <p:cNvPr id="4" name="Content Placeholder 3"/>
          <p:cNvSpPr>
            <a:spLocks noGrp="1"/>
          </p:cNvSpPr>
          <p:nvPr>
            <p:ph sz="half" idx="2"/>
          </p:nvPr>
        </p:nvSpPr>
        <p:spPr/>
        <p:txBody>
          <a:bodyPr>
            <a:normAutofit fontScale="77500" lnSpcReduction="20000"/>
          </a:bodyPr>
          <a:lstStyle/>
          <a:p>
            <a:r>
              <a:rPr lang="en-US" dirty="0" smtClean="0">
                <a:solidFill>
                  <a:srgbClr val="000000"/>
                </a:solidFill>
              </a:rPr>
              <a:t>Reading, Language</a:t>
            </a:r>
            <a:r>
              <a:rPr lang="en-US" dirty="0"/>
              <a:t> </a:t>
            </a:r>
            <a:r>
              <a:rPr lang="en-US" dirty="0" smtClean="0"/>
              <a:t>– IRA/NCTE Standards.</a:t>
            </a:r>
          </a:p>
          <a:p>
            <a:r>
              <a:rPr lang="en-US" dirty="0" smtClean="0">
                <a:solidFill>
                  <a:srgbClr val="000000"/>
                </a:solidFill>
              </a:rPr>
              <a:t>Mathematics</a:t>
            </a:r>
            <a:r>
              <a:rPr lang="en-US" dirty="0" smtClean="0"/>
              <a:t> - Uses NCTM Principles and Standards for School.</a:t>
            </a:r>
          </a:p>
          <a:p>
            <a:r>
              <a:rPr lang="en-US" dirty="0" smtClean="0">
                <a:solidFill>
                  <a:srgbClr val="000000"/>
                </a:solidFill>
              </a:rPr>
              <a:t>Social Sciences- </a:t>
            </a:r>
            <a:r>
              <a:rPr lang="en-US" dirty="0" smtClean="0"/>
              <a:t>Geography for Life: National Geography Standards &amp; National Standards for Civic Government &amp; Voluntary National Content Standards in Economics.</a:t>
            </a:r>
          </a:p>
          <a:p>
            <a:r>
              <a:rPr lang="en-US" dirty="0" smtClean="0">
                <a:solidFill>
                  <a:srgbClr val="000000"/>
                </a:solidFill>
              </a:rPr>
              <a:t>Science </a:t>
            </a:r>
            <a:r>
              <a:rPr lang="en-US" dirty="0" smtClean="0">
                <a:solidFill>
                  <a:srgbClr val="000000"/>
                </a:solidFill>
              </a:rPr>
              <a:t>– “Current science practice &amp; research” “Aligns with state standards</a:t>
            </a:r>
            <a:r>
              <a:rPr lang="en-US" dirty="0">
                <a:solidFill>
                  <a:srgbClr val="000000"/>
                </a:solidFill>
              </a:rPr>
              <a:t>” </a:t>
            </a:r>
            <a:r>
              <a:rPr lang="en-US" sz="1400" dirty="0" smtClean="0">
                <a:solidFill>
                  <a:srgbClr val="FFFFFF"/>
                </a:solidFill>
              </a:rPr>
              <a:t>http</a:t>
            </a:r>
            <a:r>
              <a:rPr lang="en-US" sz="1400" dirty="0">
                <a:solidFill>
                  <a:srgbClr val="FFFFFF"/>
                </a:solidFill>
              </a:rPr>
              <a:t>://www.pearsonassessments.com/haiweb/cultures/en-us/productdetail.htm?pid=</a:t>
            </a:r>
            <a:r>
              <a:rPr lang="en-US" sz="1400" dirty="0" smtClean="0">
                <a:solidFill>
                  <a:srgbClr val="FFFFFF"/>
                </a:solidFill>
              </a:rPr>
              <a:t>SAT10C </a:t>
            </a:r>
            <a:r>
              <a:rPr lang="en-US" sz="1400" dirty="0" smtClean="0">
                <a:solidFill>
                  <a:srgbClr val="000000"/>
                </a:solidFill>
              </a:rPr>
              <a:t>- under Content.</a:t>
            </a:r>
            <a:endParaRPr lang="en-US" sz="1400" dirty="0" smtClean="0">
              <a:solidFill>
                <a:srgbClr val="000000"/>
              </a:solidFill>
            </a:endParaRPr>
          </a:p>
          <a:p>
            <a:pPr marL="0" indent="0">
              <a:buNone/>
            </a:pPr>
            <a:r>
              <a:rPr lang="en-US" dirty="0" smtClean="0"/>
              <a:t>    </a:t>
            </a:r>
            <a:endParaRPr lang="en-US" dirty="0"/>
          </a:p>
        </p:txBody>
      </p:sp>
      <p:sp>
        <p:nvSpPr>
          <p:cNvPr id="5" name="Text Placeholder 4"/>
          <p:cNvSpPr>
            <a:spLocks noGrp="1"/>
          </p:cNvSpPr>
          <p:nvPr>
            <p:ph type="body" sz="quarter" idx="3"/>
          </p:nvPr>
        </p:nvSpPr>
        <p:spPr/>
        <p:txBody>
          <a:bodyPr>
            <a:normAutofit/>
          </a:bodyPr>
          <a:lstStyle/>
          <a:p>
            <a:pPr algn="ctr"/>
            <a:r>
              <a:rPr lang="en-US" sz="3200" dirty="0" smtClean="0"/>
              <a:t>Classic</a:t>
            </a:r>
            <a:endParaRPr lang="en-US" sz="3200" dirty="0"/>
          </a:p>
        </p:txBody>
      </p:sp>
      <p:sp>
        <p:nvSpPr>
          <p:cNvPr id="6" name="Content Placeholder 5"/>
          <p:cNvSpPr>
            <a:spLocks noGrp="1"/>
          </p:cNvSpPr>
          <p:nvPr>
            <p:ph sz="quarter" idx="4"/>
          </p:nvPr>
        </p:nvSpPr>
        <p:spPr/>
        <p:txBody>
          <a:bodyPr>
            <a:normAutofit fontScale="92500" lnSpcReduction="20000"/>
          </a:bodyPr>
          <a:lstStyle/>
          <a:p>
            <a:r>
              <a:rPr lang="en-US" dirty="0" smtClean="0">
                <a:solidFill>
                  <a:srgbClr val="000000"/>
                </a:solidFill>
              </a:rPr>
              <a:t>Reading, Language </a:t>
            </a:r>
            <a:r>
              <a:rPr lang="en-US" dirty="0" smtClean="0"/>
              <a:t>– </a:t>
            </a:r>
            <a:r>
              <a:rPr lang="en-US" dirty="0" smtClean="0"/>
              <a:t>NAEP</a:t>
            </a:r>
            <a:r>
              <a:rPr lang="en-US" dirty="0" smtClean="0">
                <a:solidFill>
                  <a:srgbClr val="FFFF00"/>
                </a:solidFill>
              </a:rPr>
              <a:t>*</a:t>
            </a:r>
            <a:endParaRPr lang="en-US" dirty="0" smtClean="0">
              <a:solidFill>
                <a:srgbClr val="FFFF00"/>
              </a:solidFill>
            </a:endParaRPr>
          </a:p>
          <a:p>
            <a:r>
              <a:rPr lang="en-US" dirty="0" smtClean="0">
                <a:solidFill>
                  <a:srgbClr val="000000"/>
                </a:solidFill>
              </a:rPr>
              <a:t>Mathematics</a:t>
            </a:r>
            <a:r>
              <a:rPr lang="en-US" dirty="0" smtClean="0"/>
              <a:t> – NAEP</a:t>
            </a:r>
          </a:p>
          <a:p>
            <a:r>
              <a:rPr lang="en-US" dirty="0" smtClean="0">
                <a:solidFill>
                  <a:srgbClr val="000000"/>
                </a:solidFill>
              </a:rPr>
              <a:t>Social Sciences </a:t>
            </a:r>
            <a:r>
              <a:rPr lang="en-US" dirty="0" smtClean="0"/>
              <a:t>-  National Council for the Social Sciences (NCSS) Curriculum Standards for SS, National Content Standards.</a:t>
            </a:r>
          </a:p>
          <a:p>
            <a:r>
              <a:rPr lang="en-US" dirty="0" smtClean="0">
                <a:solidFill>
                  <a:srgbClr val="000000"/>
                </a:solidFill>
              </a:rPr>
              <a:t>Science</a:t>
            </a:r>
            <a:r>
              <a:rPr lang="en-US" dirty="0" smtClean="0"/>
              <a:t> – National Research Council, National Science Education Standards &amp; The Benchmarks for Science Literacy (American Association for Advancement of Science).</a:t>
            </a:r>
            <a:endParaRPr lang="en-US" dirty="0"/>
          </a:p>
        </p:txBody>
      </p:sp>
      <p:sp>
        <p:nvSpPr>
          <p:cNvPr id="8" name="TextBox 7"/>
          <p:cNvSpPr txBox="1"/>
          <p:nvPr/>
        </p:nvSpPr>
        <p:spPr>
          <a:xfrm>
            <a:off x="457200" y="6258314"/>
            <a:ext cx="6952745" cy="523220"/>
          </a:xfrm>
          <a:prstGeom prst="rect">
            <a:avLst/>
          </a:prstGeom>
          <a:noFill/>
        </p:spPr>
        <p:txBody>
          <a:bodyPr wrap="none" rtlCol="0">
            <a:spAutoFit/>
          </a:bodyPr>
          <a:lstStyle/>
          <a:p>
            <a:r>
              <a:rPr lang="en-US" dirty="0" smtClean="0">
                <a:solidFill>
                  <a:srgbClr val="FFFF00"/>
                </a:solidFill>
              </a:rPr>
              <a:t>*</a:t>
            </a:r>
            <a:r>
              <a:rPr lang="en-US" dirty="0" smtClean="0"/>
              <a:t>Susan Pimentel, lead writer of CCSS, is the VP of NAEP governing board </a:t>
            </a:r>
          </a:p>
          <a:p>
            <a:r>
              <a:rPr lang="en-US" sz="1000" dirty="0" err="1" smtClean="0"/>
              <a:t>www.nagb.org</a:t>
            </a:r>
            <a:r>
              <a:rPr lang="en-US" sz="1000" dirty="0" smtClean="0"/>
              <a:t>/who-we-are/members/bios/</a:t>
            </a:r>
            <a:r>
              <a:rPr lang="en-US" sz="1000" dirty="0" err="1" smtClean="0"/>
              <a:t>b_pimentel.html</a:t>
            </a:r>
            <a:r>
              <a:rPr lang="en-US" sz="1000" dirty="0" smtClean="0"/>
              <a:t> </a:t>
            </a:r>
            <a:endParaRPr lang="en-US" sz="1000" dirty="0"/>
          </a:p>
        </p:txBody>
      </p:sp>
    </p:spTree>
    <p:extLst>
      <p:ext uri="{BB962C8B-B14F-4D97-AF65-F5344CB8AC3E}">
        <p14:creationId xmlns:p14="http://schemas.microsoft.com/office/powerpoint/2010/main" val="423651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2881"/>
          </a:xfrm>
        </p:spPr>
        <p:txBody>
          <a:bodyPr/>
          <a:lstStyle/>
          <a:p>
            <a:r>
              <a:rPr lang="en-US" dirty="0" smtClean="0"/>
              <a:t>Aspire</a:t>
            </a:r>
            <a:endParaRPr lang="en-US" dirty="0"/>
          </a:p>
        </p:txBody>
      </p:sp>
      <p:sp>
        <p:nvSpPr>
          <p:cNvPr id="3" name="Content Placeholder 2"/>
          <p:cNvSpPr>
            <a:spLocks noGrp="1"/>
          </p:cNvSpPr>
          <p:nvPr>
            <p:ph idx="1"/>
          </p:nvPr>
        </p:nvSpPr>
        <p:spPr>
          <a:xfrm>
            <a:off x="457200" y="1444226"/>
            <a:ext cx="8229600" cy="4681938"/>
          </a:xfrm>
        </p:spPr>
        <p:txBody>
          <a:bodyPr>
            <a:normAutofit/>
          </a:bodyPr>
          <a:lstStyle/>
          <a:p>
            <a:r>
              <a:rPr lang="en-US" sz="2400" dirty="0" smtClean="0"/>
              <a:t>New test in development by ACT.</a:t>
            </a:r>
          </a:p>
          <a:p>
            <a:r>
              <a:rPr lang="en-US" sz="2400" dirty="0" smtClean="0"/>
              <a:t>Designed for grades 3-8 and 9/10</a:t>
            </a:r>
            <a:r>
              <a:rPr lang="en-US" sz="2400" baseline="30000" dirty="0" smtClean="0"/>
              <a:t>th</a:t>
            </a:r>
            <a:endParaRPr lang="en-US" sz="2400" dirty="0" smtClean="0"/>
          </a:p>
          <a:p>
            <a:r>
              <a:rPr lang="en-US" sz="2400" dirty="0" smtClean="0"/>
              <a:t>Are currently being field tested and will be launched in Spring 2014.</a:t>
            </a:r>
          </a:p>
          <a:p>
            <a:r>
              <a:rPr lang="en-US" sz="2400" dirty="0" smtClean="0"/>
              <a:t>Has an accommodation module that supports audio support, sign language, and braille.</a:t>
            </a:r>
          </a:p>
          <a:p>
            <a:r>
              <a:rPr lang="en-US" sz="2400" dirty="0" smtClean="0"/>
              <a:t>Spanish assessment for grades 3-6.</a:t>
            </a:r>
          </a:p>
          <a:p>
            <a:r>
              <a:rPr lang="en-US" sz="2400" dirty="0" smtClean="0"/>
              <a:t>At this point the turn around time is estimated to be 4-6 weeks for the pencil &amp; paper option. (This option is not mentioned on the website. Info obtained from phone call.) </a:t>
            </a:r>
            <a:endParaRPr lang="en-US" sz="2400" dirty="0"/>
          </a:p>
          <a:p>
            <a:endParaRPr lang="en-US" dirty="0"/>
          </a:p>
        </p:txBody>
      </p:sp>
    </p:spTree>
    <p:extLst>
      <p:ext uri="{BB962C8B-B14F-4D97-AF65-F5344CB8AC3E}">
        <p14:creationId xmlns:p14="http://schemas.microsoft.com/office/powerpoint/2010/main" val="76227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Aspire cont’d</a:t>
            </a:r>
            <a:endParaRPr lang="en-US" dirty="0"/>
          </a:p>
        </p:txBody>
      </p:sp>
      <p:sp>
        <p:nvSpPr>
          <p:cNvPr id="3" name="Content Placeholder 2"/>
          <p:cNvSpPr>
            <a:spLocks noGrp="1"/>
          </p:cNvSpPr>
          <p:nvPr>
            <p:ph idx="1"/>
          </p:nvPr>
        </p:nvSpPr>
        <p:spPr/>
        <p:txBody>
          <a:bodyPr>
            <a:normAutofit/>
          </a:bodyPr>
          <a:lstStyle/>
          <a:p>
            <a:r>
              <a:rPr lang="en-US" sz="2600" dirty="0"/>
              <a:t>The reports will be tied to the ACT 1-36 Career and college readiness scale.</a:t>
            </a:r>
          </a:p>
          <a:p>
            <a:r>
              <a:rPr lang="en-US" sz="2600" dirty="0"/>
              <a:t>Will have student constructed response items, but not announced who, or how, these will be graded.</a:t>
            </a:r>
          </a:p>
          <a:p>
            <a:r>
              <a:rPr lang="en-US" sz="2600" dirty="0"/>
              <a:t>Fully aligned to Common Core. </a:t>
            </a:r>
          </a:p>
          <a:p>
            <a:r>
              <a:rPr lang="en-US" sz="2600" dirty="0"/>
              <a:t>Cost not determined.</a:t>
            </a:r>
          </a:p>
          <a:p>
            <a:r>
              <a:rPr lang="en-US" sz="2600" dirty="0"/>
              <a:t>C</a:t>
            </a:r>
            <a:r>
              <a:rPr lang="en-US" sz="2600" dirty="0" smtClean="0"/>
              <a:t>omputer </a:t>
            </a:r>
            <a:r>
              <a:rPr lang="en-US" sz="2600" dirty="0"/>
              <a:t>based </a:t>
            </a:r>
            <a:r>
              <a:rPr lang="en-US" sz="2600" dirty="0" smtClean="0"/>
              <a:t>option is </a:t>
            </a:r>
            <a:r>
              <a:rPr lang="en-US" sz="2600" dirty="0"/>
              <a:t>workable on current releases or earlier of computer operating systems. </a:t>
            </a:r>
            <a:endParaRPr lang="en-US" dirty="0"/>
          </a:p>
        </p:txBody>
      </p:sp>
    </p:spTree>
    <p:extLst>
      <p:ext uri="{BB962C8B-B14F-4D97-AF65-F5344CB8AC3E}">
        <p14:creationId xmlns:p14="http://schemas.microsoft.com/office/powerpoint/2010/main" val="3170158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a:t>
            </a:r>
            <a:r>
              <a:rPr lang="en-US" dirty="0" smtClean="0"/>
              <a:t>Forms E &amp; 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Parallel forms </a:t>
            </a:r>
            <a:r>
              <a:rPr lang="en-US" dirty="0"/>
              <a:t>d</a:t>
            </a:r>
            <a:r>
              <a:rPr lang="en-US" dirty="0" smtClean="0"/>
              <a:t>eveloped by Univ</a:t>
            </a:r>
            <a:r>
              <a:rPr lang="en-US" dirty="0" smtClean="0"/>
              <a:t>ersity of Iowa and marketed by Riverside Publishing Co.</a:t>
            </a:r>
            <a:endParaRPr lang="en-US" dirty="0" smtClean="0"/>
          </a:p>
          <a:p>
            <a:r>
              <a:rPr lang="en-US" dirty="0" smtClean="0"/>
              <a:t>Normed 2011 (during early release of CCSS) and good for 5-10 years before new norming is performed. (2016)</a:t>
            </a:r>
          </a:p>
          <a:p>
            <a:r>
              <a:rPr lang="en-US" dirty="0" smtClean="0"/>
              <a:t>Development of Form E was “informed” by framework copies of CCSS, national standards, and from other multiple associations.</a:t>
            </a:r>
          </a:p>
          <a:p>
            <a:r>
              <a:rPr lang="en-US" dirty="0" smtClean="0"/>
              <a:t>Uses multiple measures within each indicator to assess cognition: Essential is recall, Conceptual is two steps (inference), Extended is multiple steps.  </a:t>
            </a:r>
          </a:p>
        </p:txBody>
      </p:sp>
    </p:spTree>
    <p:extLst>
      <p:ext uri="{BB962C8B-B14F-4D97-AF65-F5344CB8AC3E}">
        <p14:creationId xmlns:p14="http://schemas.microsoft.com/office/powerpoint/2010/main" val="112986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Form E &amp; F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DataManager is in-house report generator maintained by in-house </a:t>
            </a:r>
            <a:r>
              <a:rPr lang="en-US" dirty="0"/>
              <a:t>T</a:t>
            </a:r>
            <a:r>
              <a:rPr lang="en-US" dirty="0" smtClean="0"/>
              <a:t>est Administrator.</a:t>
            </a:r>
          </a:p>
          <a:p>
            <a:r>
              <a:rPr lang="en-US" dirty="0" smtClean="0"/>
              <a:t>Can toggle between </a:t>
            </a:r>
            <a:r>
              <a:rPr lang="en-US" dirty="0" smtClean="0">
                <a:solidFill>
                  <a:srgbClr val="FFFF00"/>
                </a:solidFill>
              </a:rPr>
              <a:t>traditional reports and Common Core reports</a:t>
            </a:r>
            <a:r>
              <a:rPr lang="en-US" dirty="0" smtClean="0"/>
              <a:t>. </a:t>
            </a:r>
          </a:p>
          <a:p>
            <a:r>
              <a:rPr lang="en-US" dirty="0" smtClean="0"/>
              <a:t>Can perform filtered reports by populations.</a:t>
            </a:r>
          </a:p>
          <a:p>
            <a:r>
              <a:rPr lang="en-US" dirty="0" smtClean="0"/>
              <a:t>Has beginning and mid-year interim assessments.</a:t>
            </a:r>
          </a:p>
          <a:p>
            <a:r>
              <a:rPr lang="en-US" dirty="0" smtClean="0"/>
              <a:t>All data maintained in-house.</a:t>
            </a:r>
          </a:p>
          <a:p>
            <a:r>
              <a:rPr lang="en-US" dirty="0" smtClean="0"/>
              <a:t>Can administer with paper and pencil or online.</a:t>
            </a:r>
          </a:p>
          <a:p>
            <a:r>
              <a:rPr lang="en-US" dirty="0" smtClean="0"/>
              <a:t>DataManager is purchased with Form E or F only (not previous versions).</a:t>
            </a:r>
          </a:p>
          <a:p>
            <a:r>
              <a:rPr lang="en-US" dirty="0" smtClean="0"/>
              <a:t>Uses the Cogat Form 7 for ability.</a:t>
            </a:r>
          </a:p>
          <a:p>
            <a:r>
              <a:rPr lang="en-US" dirty="0" smtClean="0"/>
              <a:t>Spring or Fall norms. (Kindergarten is Spring only for Reading).</a:t>
            </a:r>
          </a:p>
          <a:p>
            <a:r>
              <a:rPr lang="en-US" dirty="0" smtClean="0"/>
              <a:t>Cost is $10.08 Grades K-3 and $7.43 Grades 4-12 (need to purchase answer sheet). This includes the DataManager option.</a:t>
            </a:r>
          </a:p>
          <a:p>
            <a:r>
              <a:rPr lang="en-US" dirty="0" smtClean="0"/>
              <a:t>Longest testing time for full battery is </a:t>
            </a:r>
            <a:r>
              <a:rPr lang="en-US" dirty="0" smtClean="0">
                <a:solidFill>
                  <a:srgbClr val="FFFF00"/>
                </a:solidFill>
              </a:rPr>
              <a:t>4 hr. 55 min.</a:t>
            </a:r>
            <a:endParaRPr lang="en-US" dirty="0">
              <a:solidFill>
                <a:srgbClr val="FFFF00"/>
              </a:solidFill>
            </a:endParaRPr>
          </a:p>
        </p:txBody>
      </p:sp>
    </p:spTree>
    <p:extLst>
      <p:ext uri="{BB962C8B-B14F-4D97-AF65-F5344CB8AC3E}">
        <p14:creationId xmlns:p14="http://schemas.microsoft.com/office/powerpoint/2010/main" val="280455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State-developed tests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Florida will test with the FCAT. </a:t>
            </a:r>
          </a:p>
          <a:p>
            <a:pPr marL="0" indent="0">
              <a:buNone/>
            </a:pPr>
            <a:r>
              <a:rPr lang="en-US" dirty="0"/>
              <a:t>	</a:t>
            </a:r>
            <a:r>
              <a:rPr lang="en-US" dirty="0" smtClean="0"/>
              <a:t>2.9 million students.</a:t>
            </a:r>
          </a:p>
          <a:p>
            <a:r>
              <a:rPr lang="en-US" dirty="0" smtClean="0"/>
              <a:t>Texas has the STARR test </a:t>
            </a:r>
            <a:r>
              <a:rPr lang="en-US" sz="2800" dirty="0" smtClean="0"/>
              <a:t>(2012)</a:t>
            </a:r>
            <a:r>
              <a:rPr lang="en-US" dirty="0" smtClean="0"/>
              <a:t>. </a:t>
            </a:r>
          </a:p>
          <a:p>
            <a:pPr marL="0" indent="0">
              <a:buNone/>
            </a:pPr>
            <a:r>
              <a:rPr lang="en-US" dirty="0"/>
              <a:t>	</a:t>
            </a:r>
            <a:r>
              <a:rPr lang="en-US" dirty="0" smtClean="0"/>
              <a:t>3.1 million students </a:t>
            </a:r>
            <a:r>
              <a:rPr lang="en-US" dirty="0" smtClean="0">
                <a:solidFill>
                  <a:schemeClr val="bg1"/>
                </a:solidFill>
              </a:rPr>
              <a:t>(grades 3-8, EOC)</a:t>
            </a:r>
          </a:p>
          <a:p>
            <a:r>
              <a:rPr lang="en-US" dirty="0" smtClean="0"/>
              <a:t>Virginia has Standards of Learning (SOL) tests </a:t>
            </a:r>
            <a:r>
              <a:rPr lang="en-US" sz="2800" dirty="0" smtClean="0"/>
              <a:t>(2012-13) </a:t>
            </a:r>
          </a:p>
          <a:p>
            <a:pPr marL="0" indent="0">
              <a:buNone/>
            </a:pPr>
            <a:r>
              <a:rPr lang="en-US" dirty="0"/>
              <a:t>	</a:t>
            </a:r>
            <a:r>
              <a:rPr lang="en-US" dirty="0" smtClean="0"/>
              <a:t>1.3 million students </a:t>
            </a:r>
            <a:r>
              <a:rPr lang="en-US" dirty="0" smtClean="0">
                <a:solidFill>
                  <a:srgbClr val="000000"/>
                </a:solidFill>
              </a:rPr>
              <a:t>(grades 3,5,8, and EOC)</a:t>
            </a:r>
          </a:p>
          <a:p>
            <a:r>
              <a:rPr lang="en-US" dirty="0" smtClean="0"/>
              <a:t>Nebraska has </a:t>
            </a:r>
            <a:r>
              <a:rPr lang="en-US" dirty="0" err="1" smtClean="0"/>
              <a:t>NeSa</a:t>
            </a:r>
            <a:r>
              <a:rPr lang="en-US" dirty="0" smtClean="0"/>
              <a:t> tests (2010 – 2012)</a:t>
            </a:r>
            <a:r>
              <a:rPr lang="en-US" dirty="0" smtClean="0">
                <a:solidFill>
                  <a:srgbClr val="000000"/>
                </a:solidFill>
              </a:rPr>
              <a:t>(grades 3-8, 11)</a:t>
            </a:r>
          </a:p>
          <a:p>
            <a:pPr marL="0" indent="0">
              <a:buNone/>
            </a:pPr>
            <a:r>
              <a:rPr lang="en-US" dirty="0"/>
              <a:t>	</a:t>
            </a:r>
            <a:r>
              <a:rPr lang="en-US" dirty="0" smtClean="0"/>
              <a:t>332,138 students</a:t>
            </a:r>
          </a:p>
          <a:p>
            <a:r>
              <a:rPr lang="en-US" dirty="0" smtClean="0"/>
              <a:t>Alaska has SBA </a:t>
            </a:r>
            <a:r>
              <a:rPr lang="en-US" sz="2400" b="1" dirty="0" smtClean="0">
                <a:solidFill>
                  <a:srgbClr val="FFFFFF"/>
                </a:solidFill>
              </a:rPr>
              <a:t>(Standards Based Assessment) </a:t>
            </a:r>
            <a:r>
              <a:rPr lang="en-US" dirty="0" smtClean="0"/>
              <a:t>(grades 3-10)</a:t>
            </a:r>
          </a:p>
          <a:p>
            <a:pPr marL="0" indent="0">
              <a:buNone/>
            </a:pPr>
            <a:r>
              <a:rPr lang="en-US" dirty="0"/>
              <a:t>	</a:t>
            </a:r>
            <a:r>
              <a:rPr lang="en-US" dirty="0" smtClean="0"/>
              <a:t>132,935 students</a:t>
            </a:r>
            <a:endParaRPr lang="en-US" dirty="0"/>
          </a:p>
        </p:txBody>
      </p:sp>
    </p:spTree>
    <p:extLst>
      <p:ext uri="{BB962C8B-B14F-4D97-AF65-F5344CB8AC3E}">
        <p14:creationId xmlns:p14="http://schemas.microsoft.com/office/powerpoint/2010/main" val="413568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Federally funded </a:t>
            </a:r>
            <a:br>
              <a:rPr lang="en-US" dirty="0" smtClean="0"/>
            </a:br>
            <a:r>
              <a:rPr lang="en-US" dirty="0" smtClean="0"/>
              <a:t>National Assessments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$175 million 4 yr. grant from US DOE to </a:t>
            </a:r>
            <a:r>
              <a:rPr lang="en-US" dirty="0" smtClean="0">
                <a:solidFill>
                  <a:srgbClr val="FFFF00"/>
                </a:solidFill>
              </a:rPr>
              <a:t>Smarter Balanced Assessment Consortium</a:t>
            </a:r>
            <a:r>
              <a:rPr lang="en-US" dirty="0" smtClean="0"/>
              <a:t> in 2010.</a:t>
            </a:r>
          </a:p>
          <a:p>
            <a:r>
              <a:rPr lang="en-US" dirty="0" smtClean="0"/>
              <a:t>$185 million 4 yr. grant to </a:t>
            </a:r>
            <a:r>
              <a:rPr lang="en-US" dirty="0" smtClean="0">
                <a:solidFill>
                  <a:srgbClr val="FFFF00"/>
                </a:solidFill>
              </a:rPr>
              <a:t>Partnership for Assessment of Readiness for College and Careers (PARCC)</a:t>
            </a:r>
            <a:r>
              <a:rPr lang="en-US" dirty="0" smtClean="0"/>
              <a:t>.</a:t>
            </a:r>
          </a:p>
          <a:p>
            <a:r>
              <a:rPr lang="en-US" dirty="0" smtClean="0"/>
              <a:t>Three additional assessment companies are working on tests for students with severe cognitive disabilities and English language learners per ETS. (Funding not mentioned).</a:t>
            </a:r>
          </a:p>
          <a:p>
            <a:pPr marL="0" indent="0">
              <a:buNone/>
            </a:pPr>
            <a:r>
              <a:rPr lang="en-US" sz="900" dirty="0" smtClean="0"/>
              <a:t>							*</a:t>
            </a:r>
            <a:r>
              <a:rPr lang="en-US" dirty="0" smtClean="0"/>
              <a:t> </a:t>
            </a:r>
            <a:r>
              <a:rPr lang="en-US" sz="1000" dirty="0" smtClean="0"/>
              <a:t>Retrieved from www.smarterbalanced.org/resources-events/faqs  and PARCConline.org</a:t>
            </a:r>
            <a:endParaRPr lang="en-US" sz="1000" dirty="0"/>
          </a:p>
          <a:p>
            <a:endParaRPr lang="en-US" sz="1000" dirty="0"/>
          </a:p>
        </p:txBody>
      </p:sp>
    </p:spTree>
    <p:extLst>
      <p:ext uri="{BB962C8B-B14F-4D97-AF65-F5344CB8AC3E}">
        <p14:creationId xmlns:p14="http://schemas.microsoft.com/office/powerpoint/2010/main" val="187189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college entrance exams?</a:t>
            </a:r>
            <a:endParaRPr lang="en-US" dirty="0"/>
          </a:p>
        </p:txBody>
      </p:sp>
      <p:pic>
        <p:nvPicPr>
          <p:cNvPr id="7" name="Picture 6"/>
          <p:cNvPicPr>
            <a:picLocks noChangeAspect="1"/>
          </p:cNvPicPr>
          <p:nvPr/>
        </p:nvPicPr>
        <p:blipFill>
          <a:blip r:embed="rId2"/>
          <a:stretch>
            <a:fillRect/>
          </a:stretch>
        </p:blipFill>
        <p:spPr>
          <a:xfrm>
            <a:off x="1070933" y="340306"/>
            <a:ext cx="7105026" cy="3580297"/>
          </a:xfrm>
          <a:prstGeom prst="rect">
            <a:avLst/>
          </a:prstGeom>
        </p:spPr>
      </p:pic>
    </p:spTree>
    <p:extLst>
      <p:ext uri="{BB962C8B-B14F-4D97-AF65-F5344CB8AC3E}">
        <p14:creationId xmlns:p14="http://schemas.microsoft.com/office/powerpoint/2010/main" val="140182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sp>
        <p:nvSpPr>
          <p:cNvPr id="3" name="Content Placeholder 2"/>
          <p:cNvSpPr>
            <a:spLocks noGrp="1"/>
          </p:cNvSpPr>
          <p:nvPr>
            <p:ph idx="1"/>
          </p:nvPr>
        </p:nvSpPr>
        <p:spPr/>
        <p:txBody>
          <a:bodyPr/>
          <a:lstStyle/>
          <a:p>
            <a:r>
              <a:rPr lang="en-US" dirty="0" smtClean="0"/>
              <a:t>CCSS adopted ACT’s definition of “ready for college and career”.</a:t>
            </a:r>
          </a:p>
          <a:p>
            <a:r>
              <a:rPr lang="en-US" dirty="0" smtClean="0"/>
              <a:t>CCSS used the ACT longitudinal research identifying required knowledge and skills essential for post-secondary education </a:t>
            </a:r>
            <a:r>
              <a:rPr lang="en-US" dirty="0"/>
              <a:t>a</a:t>
            </a:r>
            <a:r>
              <a:rPr lang="en-US" dirty="0" smtClean="0"/>
              <a:t>nd workforce training.</a:t>
            </a:r>
            <a:endParaRPr lang="en-US" dirty="0"/>
          </a:p>
        </p:txBody>
      </p:sp>
    </p:spTree>
    <p:extLst>
      <p:ext uri="{BB962C8B-B14F-4D97-AF65-F5344CB8AC3E}">
        <p14:creationId xmlns:p14="http://schemas.microsoft.com/office/powerpoint/2010/main" val="106898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Alignment between ACT and CCSS is significant.</a:t>
            </a:r>
            <a:endParaRPr lang="en-US" sz="3200" dirty="0"/>
          </a:p>
        </p:txBody>
      </p:sp>
      <p:sp>
        <p:nvSpPr>
          <p:cNvPr id="3" name="Content Placeholder 2"/>
          <p:cNvSpPr>
            <a:spLocks noGrp="1"/>
          </p:cNvSpPr>
          <p:nvPr>
            <p:ph idx="1"/>
          </p:nvPr>
        </p:nvSpPr>
        <p:spPr/>
        <p:txBody>
          <a:bodyPr>
            <a:normAutofit fontScale="92500"/>
          </a:bodyPr>
          <a:lstStyle/>
          <a:p>
            <a:r>
              <a:rPr lang="en-US" dirty="0" smtClean="0"/>
              <a:t>ACT “</a:t>
            </a:r>
            <a:r>
              <a:rPr lang="en-US" dirty="0" smtClean="0">
                <a:solidFill>
                  <a:srgbClr val="FFFF00"/>
                </a:solidFill>
              </a:rPr>
              <a:t>Pledges</a:t>
            </a:r>
            <a:r>
              <a:rPr lang="en-US" dirty="0" smtClean="0"/>
              <a:t>” to “work with stakeholders to develop strategies and solutions that maximize the coverage of the Common Core State Standards to meet the future needs of states, districts, schools, and students”(p.2).</a:t>
            </a:r>
          </a:p>
          <a:p>
            <a:r>
              <a:rPr lang="en-US" dirty="0" smtClean="0"/>
              <a:t>The ACT Course Standards called </a:t>
            </a:r>
            <a:r>
              <a:rPr lang="en-US" dirty="0" err="1" smtClean="0"/>
              <a:t>QualityCore</a:t>
            </a:r>
            <a:r>
              <a:rPr lang="en-US" dirty="0" smtClean="0"/>
              <a:t>, are empirically derived course standards developed by ACT for their “high school instructional program” and are 100% aligned to CCSS.</a:t>
            </a:r>
          </a:p>
        </p:txBody>
      </p:sp>
    </p:spTree>
    <p:extLst>
      <p:ext uri="{BB962C8B-B14F-4D97-AF65-F5344CB8AC3E}">
        <p14:creationId xmlns:p14="http://schemas.microsoft.com/office/powerpoint/2010/main" val="210196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 is predominately aligned already.</a:t>
            </a:r>
            <a:endParaRPr lang="en-US" dirty="0"/>
          </a:p>
        </p:txBody>
      </p:sp>
      <p:sp>
        <p:nvSpPr>
          <p:cNvPr id="3" name="Content Placeholder 2"/>
          <p:cNvSpPr>
            <a:spLocks noGrp="1"/>
          </p:cNvSpPr>
          <p:nvPr>
            <p:ph idx="1"/>
          </p:nvPr>
        </p:nvSpPr>
        <p:spPr>
          <a:xfrm>
            <a:off x="457200" y="1600200"/>
            <a:ext cx="8229600" cy="5147823"/>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1800" dirty="0" smtClean="0"/>
              <a:t>ACT, (June 2010). </a:t>
            </a:r>
            <a:r>
              <a:rPr lang="en-US" sz="1800" i="1" dirty="0" smtClean="0"/>
              <a:t>The alignment of common core and ACT’s college and career readiness system. </a:t>
            </a:r>
            <a:r>
              <a:rPr lang="en-US" sz="1800" dirty="0" smtClean="0"/>
              <a:t>p.5.</a:t>
            </a:r>
            <a:endParaRPr lang="en-US" sz="1800" dirty="0"/>
          </a:p>
        </p:txBody>
      </p:sp>
      <p:pic>
        <p:nvPicPr>
          <p:cNvPr id="4" name="Picture 3" descr="Screen Shot 2013-10-29 at 6.12.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900"/>
            <a:ext cx="9144000" cy="5143500"/>
          </a:xfrm>
          <a:prstGeom prst="rect">
            <a:avLst/>
          </a:prstGeom>
        </p:spPr>
      </p:pic>
      <p:sp>
        <p:nvSpPr>
          <p:cNvPr id="5" name="TextBox 4"/>
          <p:cNvSpPr txBox="1"/>
          <p:nvPr/>
        </p:nvSpPr>
        <p:spPr>
          <a:xfrm>
            <a:off x="457200" y="107902"/>
            <a:ext cx="8490702" cy="369332"/>
          </a:xfrm>
          <a:prstGeom prst="rect">
            <a:avLst/>
          </a:prstGeom>
          <a:noFill/>
        </p:spPr>
        <p:txBody>
          <a:bodyPr wrap="square" rtlCol="0">
            <a:spAutoFit/>
          </a:bodyPr>
          <a:lstStyle/>
          <a:p>
            <a:r>
              <a:rPr lang="en-US" dirty="0" smtClean="0"/>
              <a:t>   ACT test alignment to Common Core State Standards (or CCSS alignment to ACT!)</a:t>
            </a:r>
            <a:endParaRPr lang="en-US" dirty="0"/>
          </a:p>
        </p:txBody>
      </p:sp>
    </p:spTree>
    <p:extLst>
      <p:ext uri="{BB962C8B-B14F-4D97-AF65-F5344CB8AC3E}">
        <p14:creationId xmlns:p14="http://schemas.microsoft.com/office/powerpoint/2010/main" val="3458384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29 at 6.47.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302"/>
            <a:ext cx="9144000" cy="5656013"/>
          </a:xfrm>
          <a:prstGeom prst="rect">
            <a:avLst/>
          </a:prstGeom>
        </p:spPr>
      </p:pic>
      <p:sp>
        <p:nvSpPr>
          <p:cNvPr id="3" name="TextBox 2"/>
          <p:cNvSpPr txBox="1"/>
          <p:nvPr/>
        </p:nvSpPr>
        <p:spPr>
          <a:xfrm>
            <a:off x="1502383" y="5926308"/>
            <a:ext cx="6930889" cy="646331"/>
          </a:xfrm>
          <a:prstGeom prst="rect">
            <a:avLst/>
          </a:prstGeom>
          <a:noFill/>
        </p:spPr>
        <p:txBody>
          <a:bodyPr wrap="square" rtlCol="0">
            <a:spAutoFit/>
          </a:bodyPr>
          <a:lstStyle/>
          <a:p>
            <a:r>
              <a:rPr lang="en-US" dirty="0" smtClean="0"/>
              <a:t>CCSS grades 6-8                          ACT’s EXPLORE for grades 8 &amp; 9</a:t>
            </a:r>
          </a:p>
          <a:p>
            <a:r>
              <a:rPr lang="en-US" dirty="0"/>
              <a:t> </a:t>
            </a:r>
            <a:r>
              <a:rPr lang="en-US" dirty="0" smtClean="0"/>
              <a:t>                 304 page document with similar comparisons</a:t>
            </a:r>
            <a:endParaRPr lang="en-US" dirty="0"/>
          </a:p>
        </p:txBody>
      </p:sp>
    </p:spTree>
    <p:extLst>
      <p:ext uri="{BB962C8B-B14F-4D97-AF65-F5344CB8AC3E}">
        <p14:creationId xmlns:p14="http://schemas.microsoft.com/office/powerpoint/2010/main" val="135097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t>
            </a:r>
            <a:endParaRPr lang="en-US" dirty="0"/>
          </a:p>
        </p:txBody>
      </p:sp>
      <p:sp>
        <p:nvSpPr>
          <p:cNvPr id="3" name="Content Placeholder 2"/>
          <p:cNvSpPr>
            <a:spLocks noGrp="1"/>
          </p:cNvSpPr>
          <p:nvPr>
            <p:ph idx="1"/>
          </p:nvPr>
        </p:nvSpPr>
        <p:spPr>
          <a:xfrm>
            <a:off x="457200" y="1600200"/>
            <a:ext cx="8229600" cy="4981820"/>
          </a:xfrm>
        </p:spPr>
        <p:txBody>
          <a:bodyPr>
            <a:normAutofit fontScale="92500" lnSpcReduction="20000"/>
          </a:bodyPr>
          <a:lstStyle/>
          <a:p>
            <a:r>
              <a:rPr lang="en-US" dirty="0" smtClean="0"/>
              <a:t>David Coleman, primary architect for Common Core State Standards, became president of the College Board in October 2012.</a:t>
            </a:r>
          </a:p>
          <a:p>
            <a:r>
              <a:rPr lang="en-US" dirty="0" smtClean="0"/>
              <a:t>Announced in Feb. 2013, that SAT will change to align with CCSS.</a:t>
            </a:r>
          </a:p>
          <a:p>
            <a:r>
              <a:rPr lang="en-US" dirty="0" smtClean="0"/>
              <a:t>SAT was previously aligned in 2005 to add writing component expending from 1600 to 2400 scoring and additional test time.</a:t>
            </a:r>
          </a:p>
          <a:p>
            <a:r>
              <a:rPr lang="en-US" dirty="0" smtClean="0"/>
              <a:t>Concerned that ACT will become the test of choice for students as the number of test-takers taking the ACT surpassed the SAT test-takers in 2011.*</a:t>
            </a:r>
          </a:p>
          <a:p>
            <a:pPr marL="0" indent="0">
              <a:buNone/>
            </a:pPr>
            <a:r>
              <a:rPr lang="en-US" sz="1000" dirty="0" smtClean="0"/>
              <a:t>* Layton, L., &amp; Anderson, N. (2013). College Board to make changes to SAT.</a:t>
            </a:r>
            <a:endParaRPr lang="en-US" sz="1100" dirty="0" smtClean="0"/>
          </a:p>
          <a:p>
            <a:endParaRPr lang="en-US" dirty="0" smtClean="0"/>
          </a:p>
          <a:p>
            <a:endParaRPr lang="en-US" dirty="0"/>
          </a:p>
        </p:txBody>
      </p:sp>
    </p:spTree>
    <p:extLst>
      <p:ext uri="{BB962C8B-B14F-4D97-AF65-F5344CB8AC3E}">
        <p14:creationId xmlns:p14="http://schemas.microsoft.com/office/powerpoint/2010/main" val="92129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0-29 at 10.21.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4"/>
            <a:ext cx="9144000" cy="5143500"/>
          </a:xfrm>
          <a:prstGeom prst="rect">
            <a:avLst/>
          </a:prstGeom>
        </p:spPr>
      </p:pic>
      <p:sp>
        <p:nvSpPr>
          <p:cNvPr id="5" name="TextBox 4"/>
          <p:cNvSpPr txBox="1"/>
          <p:nvPr/>
        </p:nvSpPr>
        <p:spPr>
          <a:xfrm>
            <a:off x="390122" y="5503000"/>
            <a:ext cx="8384402" cy="923330"/>
          </a:xfrm>
          <a:prstGeom prst="rect">
            <a:avLst/>
          </a:prstGeom>
          <a:noFill/>
        </p:spPr>
        <p:txBody>
          <a:bodyPr wrap="none" rtlCol="0">
            <a:spAutoFit/>
          </a:bodyPr>
          <a:lstStyle/>
          <a:p>
            <a:r>
              <a:rPr lang="en-US" dirty="0" smtClean="0"/>
              <a:t>Front page of SAT website indicates call to action for stagnate 2013 SAT scores – </a:t>
            </a:r>
          </a:p>
          <a:p>
            <a:r>
              <a:rPr lang="en-US" dirty="0"/>
              <a:t>a</a:t>
            </a:r>
            <a:r>
              <a:rPr lang="en-US" dirty="0" smtClean="0"/>
              <a:t>ddressing this need to the K-12 community.</a:t>
            </a:r>
          </a:p>
          <a:p>
            <a:r>
              <a:rPr lang="en-US" dirty="0" smtClean="0"/>
              <a:t>New Philanthropic Stewardship Report – collaborations with US Dept. of Ed. &amp; Gates Fd. </a:t>
            </a:r>
            <a:endParaRPr lang="en-US" dirty="0"/>
          </a:p>
        </p:txBody>
      </p:sp>
    </p:spTree>
    <p:extLst>
      <p:ext uri="{BB962C8B-B14F-4D97-AF65-F5344CB8AC3E}">
        <p14:creationId xmlns:p14="http://schemas.microsoft.com/office/powerpoint/2010/main" val="3858372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29 at 10.11.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5303798"/>
            <a:ext cx="9404427" cy="1200329"/>
          </a:xfrm>
          <a:prstGeom prst="rect">
            <a:avLst/>
          </a:prstGeom>
          <a:noFill/>
        </p:spPr>
        <p:txBody>
          <a:bodyPr wrap="square" rtlCol="0">
            <a:spAutoFit/>
          </a:bodyPr>
          <a:lstStyle/>
          <a:p>
            <a:r>
              <a:rPr lang="en-US" dirty="0"/>
              <a:t>“Over the past year, the College Board’s members have called for a renewed focus on our social</a:t>
            </a:r>
          </a:p>
          <a:p>
            <a:r>
              <a:rPr lang="en-US" dirty="0"/>
              <a:t>mission by declaring that the students in our programs are within our care. We are working</a:t>
            </a:r>
          </a:p>
          <a:p>
            <a:r>
              <a:rPr lang="en-US" dirty="0"/>
              <a:t>closely with our members in the K-12 and higher education communities to fulfill this charge</a:t>
            </a:r>
          </a:p>
          <a:p>
            <a:r>
              <a:rPr lang="en-US" dirty="0"/>
              <a:t>and break down the barriers that prevent students from realizing opportunities.”</a:t>
            </a:r>
            <a:endParaRPr lang="en-US" dirty="0"/>
          </a:p>
        </p:txBody>
      </p:sp>
    </p:spTree>
    <p:extLst>
      <p:ext uri="{BB962C8B-B14F-4D97-AF65-F5344CB8AC3E}">
        <p14:creationId xmlns:p14="http://schemas.microsoft.com/office/powerpoint/2010/main" val="299094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means for college entry?</a:t>
            </a:r>
            <a:endParaRPr lang="en-US" dirty="0"/>
          </a:p>
        </p:txBody>
      </p:sp>
      <p:sp>
        <p:nvSpPr>
          <p:cNvPr id="3" name="Content Placeholder 2"/>
          <p:cNvSpPr>
            <a:spLocks noGrp="1"/>
          </p:cNvSpPr>
          <p:nvPr>
            <p:ph idx="1"/>
          </p:nvPr>
        </p:nvSpPr>
        <p:spPr/>
        <p:txBody>
          <a:bodyPr>
            <a:normAutofit/>
          </a:bodyPr>
          <a:lstStyle/>
          <a:p>
            <a:r>
              <a:rPr lang="en-US" dirty="0" smtClean="0"/>
              <a:t>Nearly 850 Colleges and Universities have backed away from using the SAT/ACT as sole criteria for college entrance preferring to deemphasize their use and place a greater emphasis on student’s grades in high school as a more valid indictor of college success.</a:t>
            </a:r>
          </a:p>
          <a:p>
            <a:pPr marL="0" indent="0">
              <a:buNone/>
            </a:pPr>
            <a:endParaRPr lang="en-US" sz="1200" dirty="0" smtClean="0">
              <a:hlinkClick r:id="rId3"/>
            </a:endParaRPr>
          </a:p>
          <a:p>
            <a:pPr marL="0" indent="0">
              <a:buNone/>
            </a:pPr>
            <a:r>
              <a:rPr lang="en-US" sz="1200" dirty="0" smtClean="0"/>
              <a:t>www.fairtest.org</a:t>
            </a:r>
            <a:endParaRPr lang="en-US" sz="1200" dirty="0"/>
          </a:p>
          <a:p>
            <a:pPr marL="0" indent="0">
              <a:buNone/>
            </a:pPr>
            <a:r>
              <a:rPr lang="en-US" sz="1200" dirty="0" smtClean="0"/>
              <a:t>Cromwell, A., </a:t>
            </a:r>
            <a:r>
              <a:rPr lang="en-US" sz="1200" dirty="0" err="1" smtClean="0"/>
              <a:t>McClarty</a:t>
            </a:r>
            <a:r>
              <a:rPr lang="en-US" sz="1200" dirty="0" smtClean="0"/>
              <a:t>, K., &amp; Larson, S. (2013). College Readiness Indicators. Pearson.</a:t>
            </a:r>
          </a:p>
          <a:p>
            <a:pPr marL="0" indent="0">
              <a:buNone/>
            </a:pPr>
            <a:r>
              <a:rPr lang="en-US" sz="1200" dirty="0" err="1" smtClean="0"/>
              <a:t>Geiser</a:t>
            </a:r>
            <a:r>
              <a:rPr lang="en-US" sz="1200" dirty="0" smtClean="0"/>
              <a:t>, S., </a:t>
            </a:r>
            <a:r>
              <a:rPr lang="en-US" sz="1200" dirty="0" err="1" smtClean="0"/>
              <a:t>Santelices</a:t>
            </a:r>
            <a:r>
              <a:rPr lang="en-US" sz="1200" dirty="0" smtClean="0"/>
              <a:t>, M. (2007). Validity of high-school grades in predicting student success beyond the freshman year: High school record vs. standardized tests as indicators of four-year college outcomes.  </a:t>
            </a:r>
            <a:r>
              <a:rPr lang="en-US" sz="1200" i="1" dirty="0" smtClean="0"/>
              <a:t>Research &amp; Occasional Paper Series:CSHE.6.07 </a:t>
            </a:r>
            <a:r>
              <a:rPr lang="en-US" sz="1200" dirty="0" smtClean="0"/>
              <a:t>Berkeley, CA: </a:t>
            </a:r>
            <a:r>
              <a:rPr lang="en-US" sz="1300" dirty="0" smtClean="0"/>
              <a:t>Center for Studies in Higher </a:t>
            </a:r>
            <a:r>
              <a:rPr lang="en-US" sz="1300" dirty="0"/>
              <a:t>E</a:t>
            </a:r>
            <a:r>
              <a:rPr lang="en-US" sz="1300" dirty="0" smtClean="0"/>
              <a:t>ducation. </a:t>
            </a:r>
          </a:p>
          <a:p>
            <a:endParaRPr lang="en-US" sz="1200" dirty="0"/>
          </a:p>
          <a:p>
            <a:endParaRPr lang="en-US" sz="1200" dirty="0"/>
          </a:p>
        </p:txBody>
      </p:sp>
    </p:spTree>
    <p:extLst>
      <p:ext uri="{BB962C8B-B14F-4D97-AF65-F5344CB8AC3E}">
        <p14:creationId xmlns:p14="http://schemas.microsoft.com/office/powerpoint/2010/main" val="2523025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95" y="306151"/>
            <a:ext cx="8229600" cy="1143000"/>
          </a:xfrm>
        </p:spPr>
        <p:txBody>
          <a:bodyPr>
            <a:normAutofit/>
          </a:bodyPr>
          <a:lstStyle/>
          <a:p>
            <a:r>
              <a:rPr lang="en-US" sz="3200" dirty="0" smtClean="0"/>
              <a:t>Can a school </a:t>
            </a:r>
            <a:r>
              <a:rPr lang="en-US" sz="3200" dirty="0" smtClean="0"/>
              <a:t>use </a:t>
            </a:r>
            <a:r>
              <a:rPr lang="en-US" sz="3200" dirty="0" smtClean="0"/>
              <a:t>direct instruction or other traditional pedagogy </a:t>
            </a:r>
            <a:r>
              <a:rPr lang="en-US" sz="3200" dirty="0" smtClean="0"/>
              <a:t> </a:t>
            </a:r>
            <a:r>
              <a:rPr lang="en-US" sz="3200" dirty="0" smtClean="0"/>
              <a:t>and use these tests?</a:t>
            </a:r>
            <a:endParaRPr lang="en-US" sz="3200" dirty="0"/>
          </a:p>
        </p:txBody>
      </p:sp>
      <p:sp>
        <p:nvSpPr>
          <p:cNvPr id="3" name="Content Placeholder 2"/>
          <p:cNvSpPr>
            <a:spLocks noGrp="1"/>
          </p:cNvSpPr>
          <p:nvPr>
            <p:ph idx="1"/>
          </p:nvPr>
        </p:nvSpPr>
        <p:spPr>
          <a:xfrm>
            <a:off x="457200" y="1884134"/>
            <a:ext cx="8229600" cy="4242029"/>
          </a:xfrm>
        </p:spPr>
        <p:txBody>
          <a:bodyPr>
            <a:normAutofit/>
          </a:bodyPr>
          <a:lstStyle/>
          <a:p>
            <a:r>
              <a:rPr lang="en-US" sz="2400" dirty="0" smtClean="0"/>
              <a:t>Iowa Form E – Yes.</a:t>
            </a:r>
          </a:p>
          <a:p>
            <a:r>
              <a:rPr lang="en-US" sz="2400" dirty="0" smtClean="0"/>
              <a:t>Stanford 10 (New) – Yes. NCTM, IRA/</a:t>
            </a:r>
            <a:r>
              <a:rPr lang="en-US" sz="2400" dirty="0" smtClean="0"/>
              <a:t>NCTE</a:t>
            </a:r>
          </a:p>
          <a:p>
            <a:pPr marL="0" indent="0">
              <a:buNone/>
            </a:pPr>
            <a:r>
              <a:rPr lang="en-US" sz="2400" dirty="0" smtClean="0"/>
              <a:t>The question revolves around “rigor”.</a:t>
            </a:r>
          </a:p>
          <a:p>
            <a:pPr marL="0" indent="0">
              <a:buNone/>
            </a:pPr>
            <a:endParaRPr lang="en-US" sz="2400" dirty="0" smtClean="0"/>
          </a:p>
          <a:p>
            <a:r>
              <a:rPr lang="en-US" sz="2400" dirty="0" smtClean="0"/>
              <a:t>Aspire – Unknown</a:t>
            </a:r>
            <a:r>
              <a:rPr lang="en-US" sz="2400" dirty="0" smtClean="0"/>
              <a:t>.</a:t>
            </a:r>
          </a:p>
          <a:p>
            <a:r>
              <a:rPr lang="en-US" sz="2400" dirty="0" smtClean="0"/>
              <a:t>PARCC – no</a:t>
            </a:r>
          </a:p>
          <a:p>
            <a:r>
              <a:rPr lang="en-US" sz="2400" dirty="0" smtClean="0"/>
              <a:t>Smarter Balance - no</a:t>
            </a:r>
          </a:p>
          <a:p>
            <a:endParaRPr lang="en-US" dirty="0"/>
          </a:p>
          <a:p>
            <a:pPr marL="0" indent="0">
              <a:buNone/>
            </a:pPr>
            <a:endParaRPr lang="en-US" dirty="0"/>
          </a:p>
          <a:p>
            <a:endParaRPr lang="en-US" dirty="0" smtClean="0"/>
          </a:p>
        </p:txBody>
      </p:sp>
    </p:spTree>
    <p:extLst>
      <p:ext uri="{BB962C8B-B14F-4D97-AF65-F5344CB8AC3E}">
        <p14:creationId xmlns:p14="http://schemas.microsoft.com/office/powerpoint/2010/main" val="210225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16 at 11.01.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167" y="888116"/>
            <a:ext cx="6144716" cy="4091975"/>
          </a:xfrm>
          <a:prstGeom prst="rect">
            <a:avLst/>
          </a:prstGeom>
        </p:spPr>
      </p:pic>
      <p:sp>
        <p:nvSpPr>
          <p:cNvPr id="3" name="TextBox 2"/>
          <p:cNvSpPr txBox="1"/>
          <p:nvPr/>
        </p:nvSpPr>
        <p:spPr>
          <a:xfrm>
            <a:off x="83006" y="5768605"/>
            <a:ext cx="8864898" cy="369332"/>
          </a:xfrm>
          <a:prstGeom prst="rect">
            <a:avLst/>
          </a:prstGeom>
          <a:noFill/>
        </p:spPr>
        <p:txBody>
          <a:bodyPr wrap="square" rtlCol="0">
            <a:spAutoFit/>
          </a:bodyPr>
          <a:lstStyle/>
          <a:p>
            <a:r>
              <a:rPr lang="en-US" dirty="0" smtClean="0"/>
              <a:t>             Testing for grades 3-8, 11                             22 States and 19 million students.</a:t>
            </a:r>
            <a:endParaRPr lang="en-US" dirty="0"/>
          </a:p>
        </p:txBody>
      </p:sp>
      <p:sp>
        <p:nvSpPr>
          <p:cNvPr id="4" name="TextBox 3"/>
          <p:cNvSpPr txBox="1"/>
          <p:nvPr/>
        </p:nvSpPr>
        <p:spPr>
          <a:xfrm>
            <a:off x="1543887" y="0"/>
            <a:ext cx="5760522" cy="461665"/>
          </a:xfrm>
          <a:prstGeom prst="rect">
            <a:avLst/>
          </a:prstGeom>
          <a:noFill/>
        </p:spPr>
        <p:txBody>
          <a:bodyPr wrap="square" rtlCol="0">
            <a:spAutoFit/>
          </a:bodyPr>
          <a:lstStyle/>
          <a:p>
            <a:r>
              <a:rPr lang="en-US" sz="2400" dirty="0" smtClean="0"/>
              <a:t>Smarter Balanced Assessment Consortium</a:t>
            </a:r>
            <a:endParaRPr lang="en-US" sz="2400" dirty="0"/>
          </a:p>
        </p:txBody>
      </p:sp>
      <p:sp>
        <p:nvSpPr>
          <p:cNvPr id="5" name="TextBox 4"/>
          <p:cNvSpPr txBox="1"/>
          <p:nvPr/>
        </p:nvSpPr>
        <p:spPr>
          <a:xfrm>
            <a:off x="141108" y="888116"/>
            <a:ext cx="2719765" cy="4801315"/>
          </a:xfrm>
          <a:prstGeom prst="rect">
            <a:avLst/>
          </a:prstGeom>
          <a:noFill/>
        </p:spPr>
        <p:txBody>
          <a:bodyPr wrap="none" rtlCol="0">
            <a:spAutoFit/>
          </a:bodyPr>
          <a:lstStyle/>
          <a:p>
            <a:r>
              <a:rPr lang="en-US" dirty="0" smtClean="0"/>
              <a:t>Washington State,</a:t>
            </a:r>
          </a:p>
          <a:p>
            <a:r>
              <a:rPr lang="en-US" dirty="0" smtClean="0"/>
              <a:t>Oregon, Idaho,</a:t>
            </a:r>
          </a:p>
          <a:p>
            <a:r>
              <a:rPr lang="en-US" dirty="0" smtClean="0"/>
              <a:t>California, Nevada,</a:t>
            </a:r>
          </a:p>
          <a:p>
            <a:r>
              <a:rPr lang="en-US" dirty="0" smtClean="0"/>
              <a:t>Wyoming, North</a:t>
            </a:r>
          </a:p>
          <a:p>
            <a:r>
              <a:rPr lang="en-US" dirty="0" smtClean="0"/>
              <a:t>Dakota, South Dakota,</a:t>
            </a:r>
          </a:p>
          <a:p>
            <a:r>
              <a:rPr lang="en-US" dirty="0" smtClean="0"/>
              <a:t>Kansas, Iowa, Wisconsi</a:t>
            </a:r>
            <a:r>
              <a:rPr lang="en-US" dirty="0"/>
              <a:t>n</a:t>
            </a:r>
            <a:r>
              <a:rPr lang="en-US" dirty="0" smtClean="0"/>
              <a:t>,</a:t>
            </a:r>
          </a:p>
          <a:p>
            <a:r>
              <a:rPr lang="en-US" dirty="0" smtClean="0"/>
              <a:t>West Virginia, North </a:t>
            </a:r>
          </a:p>
          <a:p>
            <a:r>
              <a:rPr lang="en-US" dirty="0" smtClean="0"/>
              <a:t>Carolina, South Carolina, </a:t>
            </a:r>
          </a:p>
          <a:p>
            <a:r>
              <a:rPr lang="en-US" dirty="0" smtClean="0"/>
              <a:t>Delaware, Vermont, </a:t>
            </a:r>
          </a:p>
          <a:p>
            <a:r>
              <a:rPr lang="en-US" dirty="0" smtClean="0"/>
              <a:t>Connecticut, Wisconsin,</a:t>
            </a:r>
          </a:p>
          <a:p>
            <a:r>
              <a:rPr lang="en-US" dirty="0" smtClean="0"/>
              <a:t>New Hampshire, Maine,</a:t>
            </a:r>
          </a:p>
          <a:p>
            <a:r>
              <a:rPr lang="en-US" dirty="0" smtClean="0"/>
              <a:t>Montana.</a:t>
            </a:r>
          </a:p>
          <a:p>
            <a:r>
              <a:rPr lang="en-US" dirty="0" smtClean="0"/>
              <a:t>Michigan is vacillating at</a:t>
            </a:r>
          </a:p>
          <a:p>
            <a:r>
              <a:rPr lang="en-US" dirty="0"/>
              <a:t>t</a:t>
            </a:r>
            <a:r>
              <a:rPr lang="en-US" dirty="0" smtClean="0"/>
              <a:t>his time.</a:t>
            </a:r>
          </a:p>
          <a:p>
            <a:endParaRPr lang="en-US" dirty="0" smtClean="0"/>
          </a:p>
          <a:p>
            <a:r>
              <a:rPr lang="en-US" dirty="0" smtClean="0"/>
              <a:t>Missouri &amp; Utah withdrew.</a:t>
            </a:r>
            <a:endParaRPr lang="en-US" dirty="0"/>
          </a:p>
          <a:p>
            <a:endParaRPr lang="en-US" dirty="0"/>
          </a:p>
        </p:txBody>
      </p:sp>
    </p:spTree>
    <p:extLst>
      <p:ext uri="{BB962C8B-B14F-4D97-AF65-F5344CB8AC3E}">
        <p14:creationId xmlns:p14="http://schemas.microsoft.com/office/powerpoint/2010/main" val="4281997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College Board’s (SAT) 1</a:t>
            </a:r>
            <a:r>
              <a:rPr lang="en-US" sz="2400" baseline="30000" dirty="0" smtClean="0"/>
              <a:t>st</a:t>
            </a:r>
            <a:r>
              <a:rPr lang="en-US" sz="2400" dirty="0" smtClean="0"/>
              <a:t> annual Philanthropic Stewardship Report</a:t>
            </a:r>
            <a:br>
              <a:rPr lang="en-US" sz="2400" dirty="0" smtClean="0"/>
            </a:br>
            <a:r>
              <a:rPr lang="en-US" sz="2400" dirty="0" smtClean="0"/>
              <a:t>July 1, 2011 – June 30, 2012</a:t>
            </a:r>
            <a:endParaRPr lang="en-US" sz="2400" dirty="0"/>
          </a:p>
        </p:txBody>
      </p:sp>
      <p:sp>
        <p:nvSpPr>
          <p:cNvPr id="3" name="Content Placeholder 2"/>
          <p:cNvSpPr>
            <a:spLocks noGrp="1"/>
          </p:cNvSpPr>
          <p:nvPr>
            <p:ph idx="1"/>
          </p:nvPr>
        </p:nvSpPr>
        <p:spPr/>
        <p:txBody>
          <a:bodyPr/>
          <a:lstStyle/>
          <a:p>
            <a:r>
              <a:rPr lang="en-US" dirty="0" smtClean="0"/>
              <a:t>Report indicated total new funds granted during the year were $13,495,407 of which $10,454,125 (77%) were from the US Dept. of Education. </a:t>
            </a:r>
          </a:p>
          <a:p>
            <a:r>
              <a:rPr lang="en-US" dirty="0" smtClean="0"/>
              <a:t>Total amount reported from all funds were $51,886,272 of which $14,056,150 are from the Bill &amp; Melinda Gate Foundation (27%) and $10,454,125 (20%) were from US. Dept. of Ed.   </a:t>
            </a:r>
          </a:p>
          <a:p>
            <a:pPr marL="0" indent="0">
              <a:buNone/>
            </a:pPr>
            <a:endParaRPr lang="en-US" dirty="0"/>
          </a:p>
        </p:txBody>
      </p:sp>
    </p:spTree>
    <p:extLst>
      <p:ext uri="{BB962C8B-B14F-4D97-AF65-F5344CB8AC3E}">
        <p14:creationId xmlns:p14="http://schemas.microsoft.com/office/powerpoint/2010/main" val="296149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0-16 at 11.10.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3628"/>
            <a:ext cx="9144000" cy="4448881"/>
          </a:xfrm>
          <a:prstGeom prst="rect">
            <a:avLst/>
          </a:prstGeom>
        </p:spPr>
      </p:pic>
      <p:sp>
        <p:nvSpPr>
          <p:cNvPr id="4" name="TextBox 3"/>
          <p:cNvSpPr txBox="1"/>
          <p:nvPr/>
        </p:nvSpPr>
        <p:spPr>
          <a:xfrm>
            <a:off x="1319774" y="547810"/>
            <a:ext cx="7314886" cy="369332"/>
          </a:xfrm>
          <a:prstGeom prst="rect">
            <a:avLst/>
          </a:prstGeom>
          <a:noFill/>
        </p:spPr>
        <p:txBody>
          <a:bodyPr wrap="none" rtlCol="0">
            <a:spAutoFit/>
          </a:bodyPr>
          <a:lstStyle/>
          <a:p>
            <a:r>
              <a:rPr lang="en-US" dirty="0" smtClean="0"/>
              <a:t>Field testing for Smarter Balanced Assessments are March 18 – June 6, 2014</a:t>
            </a:r>
            <a:endParaRPr lang="en-US" dirty="0"/>
          </a:p>
        </p:txBody>
      </p:sp>
    </p:spTree>
    <p:extLst>
      <p:ext uri="{BB962C8B-B14F-4D97-AF65-F5344CB8AC3E}">
        <p14:creationId xmlns:p14="http://schemas.microsoft.com/office/powerpoint/2010/main" val="281384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type, and length of Tests developed by Smarter Balance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solidFill>
              </a:rPr>
              <a:t>Interim Assessments </a:t>
            </a:r>
            <a:r>
              <a:rPr lang="en-US" dirty="0" smtClean="0"/>
              <a:t>– administered at locally determined times. “Involve a large teacher role in developing and scoring constructed response items and performance task”. </a:t>
            </a:r>
          </a:p>
          <a:p>
            <a:r>
              <a:rPr lang="en-US" dirty="0" smtClean="0">
                <a:solidFill>
                  <a:srgbClr val="000000"/>
                </a:solidFill>
              </a:rPr>
              <a:t>Summative</a:t>
            </a:r>
            <a:r>
              <a:rPr lang="en-US" dirty="0" smtClean="0">
                <a:solidFill>
                  <a:schemeClr val="bg1"/>
                </a:solidFill>
              </a:rPr>
              <a:t>, end-of-year, assessment </a:t>
            </a:r>
            <a:r>
              <a:rPr lang="en-US" dirty="0" smtClean="0"/>
              <a:t>-</a:t>
            </a:r>
            <a:r>
              <a:rPr lang="en-US" dirty="0" smtClean="0">
                <a:solidFill>
                  <a:schemeClr val="bg1"/>
                </a:solidFill>
              </a:rPr>
              <a:t> </a:t>
            </a:r>
            <a:r>
              <a:rPr lang="en-US" dirty="0" smtClean="0"/>
              <a:t>within last 12 weeks of school. </a:t>
            </a:r>
          </a:p>
          <a:p>
            <a:r>
              <a:rPr lang="en-US" u="sng" dirty="0" smtClean="0"/>
              <a:t>Computer adaptive</a:t>
            </a:r>
            <a:r>
              <a:rPr lang="en-US" dirty="0" smtClean="0"/>
              <a:t> and performance based. Allows for a quick turnaround time.</a:t>
            </a:r>
          </a:p>
          <a:p>
            <a:r>
              <a:rPr lang="en-US" dirty="0" smtClean="0"/>
              <a:t>Cost between $22.50 - $27.30 per student (including scoring services that state must procure on their own). </a:t>
            </a:r>
          </a:p>
          <a:p>
            <a:r>
              <a:rPr lang="en-US" dirty="0" smtClean="0"/>
              <a:t>Will have tests for ESE and ELLs. </a:t>
            </a:r>
            <a:endParaRPr lang="en-US" dirty="0"/>
          </a:p>
        </p:txBody>
      </p:sp>
    </p:spTree>
    <p:extLst>
      <p:ext uri="{BB962C8B-B14F-4D97-AF65-F5344CB8AC3E}">
        <p14:creationId xmlns:p14="http://schemas.microsoft.com/office/powerpoint/2010/main" val="20927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type, and length of Tests developed by Smarter Balance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Multiple choice, short constructed response, and extended constructed response.</a:t>
            </a:r>
          </a:p>
          <a:p>
            <a:r>
              <a:rPr lang="en-US" dirty="0"/>
              <a:t>P</a:t>
            </a:r>
            <a:r>
              <a:rPr lang="en-US" dirty="0" smtClean="0"/>
              <a:t>erformance tasks allow students to complete an in-depth project that demonstrates analytical skills and real-world problem solving </a:t>
            </a:r>
            <a:r>
              <a:rPr lang="en-US" sz="2000" dirty="0" smtClean="0"/>
              <a:t>(Smarter balance: Frequently asked questions, p.3). </a:t>
            </a:r>
            <a:r>
              <a:rPr lang="en-US" dirty="0" smtClean="0"/>
              <a:t>Uses sets of connected, themed questions, scenarios. Will take one to two class periods to complete (not computer adaptive).  </a:t>
            </a:r>
          </a:p>
          <a:p>
            <a:r>
              <a:rPr lang="en-US" dirty="0" smtClean="0"/>
              <a:t>Designed as untimed tests estimated to take between 7 – 8 ½ hours.</a:t>
            </a:r>
            <a:endParaRPr lang="en-US" dirty="0"/>
          </a:p>
        </p:txBody>
      </p:sp>
    </p:spTree>
    <p:extLst>
      <p:ext uri="{BB962C8B-B14F-4D97-AF65-F5344CB8AC3E}">
        <p14:creationId xmlns:p14="http://schemas.microsoft.com/office/powerpoint/2010/main" val="259146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16 at 11.02.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186" y="738713"/>
            <a:ext cx="5760524" cy="4404787"/>
          </a:xfrm>
          <a:prstGeom prst="rect">
            <a:avLst/>
          </a:prstGeom>
        </p:spPr>
      </p:pic>
      <p:sp>
        <p:nvSpPr>
          <p:cNvPr id="3" name="TextBox 2"/>
          <p:cNvSpPr txBox="1"/>
          <p:nvPr/>
        </p:nvSpPr>
        <p:spPr>
          <a:xfrm>
            <a:off x="780244" y="5478100"/>
            <a:ext cx="7918116" cy="646331"/>
          </a:xfrm>
          <a:prstGeom prst="rect">
            <a:avLst/>
          </a:prstGeom>
          <a:noFill/>
        </p:spPr>
        <p:txBody>
          <a:bodyPr wrap="none" rtlCol="0">
            <a:spAutoFit/>
          </a:bodyPr>
          <a:lstStyle/>
          <a:p>
            <a:r>
              <a:rPr lang="en-US" dirty="0" smtClean="0"/>
              <a:t>Assessments are for </a:t>
            </a:r>
            <a:r>
              <a:rPr lang="en-US" dirty="0" smtClean="0">
                <a:solidFill>
                  <a:srgbClr val="FFFF00"/>
                </a:solidFill>
              </a:rPr>
              <a:t>grades 3-11 </a:t>
            </a:r>
            <a:r>
              <a:rPr lang="en-US" dirty="0" smtClean="0"/>
              <a:t>and are estimated by PARCC to include between</a:t>
            </a:r>
          </a:p>
          <a:p>
            <a:r>
              <a:rPr lang="en-US" dirty="0" smtClean="0">
                <a:solidFill>
                  <a:srgbClr val="FFFF00"/>
                </a:solidFill>
              </a:rPr>
              <a:t>22-25 million children </a:t>
            </a:r>
            <a:r>
              <a:rPr lang="en-US" dirty="0" smtClean="0">
                <a:solidFill>
                  <a:srgbClr val="FFFFFF"/>
                </a:solidFill>
              </a:rPr>
              <a:t>in these states</a:t>
            </a:r>
            <a:r>
              <a:rPr lang="en-US" dirty="0" smtClean="0">
                <a:solidFill>
                  <a:srgbClr val="FFFF00"/>
                </a:solidFill>
              </a:rPr>
              <a:t>.</a:t>
            </a:r>
            <a:endParaRPr lang="en-US" dirty="0">
              <a:solidFill>
                <a:srgbClr val="FFFF00"/>
              </a:solidFill>
            </a:endParaRPr>
          </a:p>
        </p:txBody>
      </p:sp>
      <p:sp>
        <p:nvSpPr>
          <p:cNvPr id="5" name="TextBox 4"/>
          <p:cNvSpPr txBox="1"/>
          <p:nvPr/>
        </p:nvSpPr>
        <p:spPr>
          <a:xfrm>
            <a:off x="83005" y="738713"/>
            <a:ext cx="3468783" cy="4524316"/>
          </a:xfrm>
          <a:prstGeom prst="rect">
            <a:avLst/>
          </a:prstGeom>
          <a:noFill/>
        </p:spPr>
        <p:txBody>
          <a:bodyPr wrap="square" rtlCol="0">
            <a:spAutoFit/>
          </a:bodyPr>
          <a:lstStyle/>
          <a:p>
            <a:r>
              <a:rPr lang="en-US" dirty="0" smtClean="0">
                <a:solidFill>
                  <a:srgbClr val="FFFF00"/>
                </a:solidFill>
              </a:rPr>
              <a:t>Currently 14 governing States</a:t>
            </a:r>
          </a:p>
          <a:p>
            <a:r>
              <a:rPr lang="en-US" dirty="0">
                <a:solidFill>
                  <a:srgbClr val="FFFF00"/>
                </a:solidFill>
              </a:rPr>
              <a:t>a</a:t>
            </a:r>
            <a:r>
              <a:rPr lang="en-US" dirty="0" smtClean="0">
                <a:solidFill>
                  <a:srgbClr val="FFFF00"/>
                </a:solidFill>
              </a:rPr>
              <a:t>nd the District of Columbia.</a:t>
            </a:r>
            <a:endParaRPr lang="en-US" dirty="0" smtClean="0">
              <a:solidFill>
                <a:srgbClr val="FFFF00"/>
              </a:solidFill>
            </a:endParaRPr>
          </a:p>
          <a:p>
            <a:r>
              <a:rPr lang="en-US" dirty="0" smtClean="0"/>
              <a:t>Arizona</a:t>
            </a:r>
            <a:r>
              <a:rPr lang="en-US" dirty="0" smtClean="0"/>
              <a:t>, Arkansas, </a:t>
            </a:r>
          </a:p>
          <a:p>
            <a:r>
              <a:rPr lang="en-US" dirty="0" smtClean="0"/>
              <a:t>Colorado, </a:t>
            </a:r>
            <a:r>
              <a:rPr lang="en-US" dirty="0" smtClean="0"/>
              <a:t>District </a:t>
            </a:r>
            <a:r>
              <a:rPr lang="en-US" dirty="0" smtClean="0"/>
              <a:t>of </a:t>
            </a:r>
          </a:p>
          <a:p>
            <a:r>
              <a:rPr lang="en-US" dirty="0" smtClean="0"/>
              <a:t>Columbia, </a:t>
            </a:r>
            <a:r>
              <a:rPr lang="en-US" dirty="0" smtClean="0"/>
              <a:t> Illinois</a:t>
            </a:r>
            <a:r>
              <a:rPr lang="en-US" dirty="0" smtClean="0"/>
              <a:t>, </a:t>
            </a:r>
            <a:r>
              <a:rPr lang="en-US" dirty="0" smtClean="0"/>
              <a:t> Louisiana</a:t>
            </a:r>
            <a:r>
              <a:rPr lang="en-US" dirty="0" smtClean="0"/>
              <a:t>, Maryland</a:t>
            </a:r>
            <a:r>
              <a:rPr lang="en-US" dirty="0" smtClean="0"/>
              <a:t>, Massachusetts</a:t>
            </a:r>
            <a:r>
              <a:rPr lang="en-US" dirty="0" smtClean="0"/>
              <a:t>, Mississippi</a:t>
            </a:r>
            <a:r>
              <a:rPr lang="en-US" dirty="0" smtClean="0"/>
              <a:t>, New </a:t>
            </a:r>
            <a:r>
              <a:rPr lang="en-US" dirty="0" smtClean="0"/>
              <a:t>Jersey, New Mexico</a:t>
            </a:r>
            <a:r>
              <a:rPr lang="en-US" dirty="0" smtClean="0"/>
              <a:t>, New </a:t>
            </a:r>
            <a:r>
              <a:rPr lang="en-US" dirty="0" smtClean="0"/>
              <a:t>York, </a:t>
            </a:r>
            <a:r>
              <a:rPr lang="en-US" dirty="0" smtClean="0"/>
              <a:t>Ohio, Rhode </a:t>
            </a:r>
            <a:r>
              <a:rPr lang="en-US" dirty="0" smtClean="0"/>
              <a:t>Island, Tennessee. </a:t>
            </a:r>
            <a:endParaRPr lang="en-US" dirty="0" smtClean="0"/>
          </a:p>
          <a:p>
            <a:endParaRPr lang="en-US" dirty="0" smtClean="0"/>
          </a:p>
          <a:p>
            <a:r>
              <a:rPr lang="en-US" dirty="0" smtClean="0">
                <a:solidFill>
                  <a:srgbClr val="FFFF00"/>
                </a:solidFill>
              </a:rPr>
              <a:t>Participating members</a:t>
            </a:r>
          </a:p>
          <a:p>
            <a:r>
              <a:rPr lang="en-US" dirty="0" smtClean="0"/>
              <a:t>Kentucky, Florida, Pennsylvania.</a:t>
            </a:r>
            <a:endParaRPr lang="en-US" dirty="0" smtClean="0"/>
          </a:p>
          <a:p>
            <a:endParaRPr lang="en-US" dirty="0"/>
          </a:p>
          <a:p>
            <a:r>
              <a:rPr lang="en-US" dirty="0" smtClean="0"/>
              <a:t>Indiana, Georgia, Oklahoma, Alabama have withdrawn altogether.</a:t>
            </a:r>
            <a:endParaRPr lang="en-US" dirty="0"/>
          </a:p>
        </p:txBody>
      </p:sp>
      <p:sp>
        <p:nvSpPr>
          <p:cNvPr id="4" name="TextBox 3"/>
          <p:cNvSpPr txBox="1"/>
          <p:nvPr/>
        </p:nvSpPr>
        <p:spPr>
          <a:xfrm>
            <a:off x="473127" y="141103"/>
            <a:ext cx="8244229" cy="461665"/>
          </a:xfrm>
          <a:prstGeom prst="rect">
            <a:avLst/>
          </a:prstGeom>
          <a:noFill/>
        </p:spPr>
        <p:txBody>
          <a:bodyPr wrap="square" rtlCol="0">
            <a:spAutoFit/>
          </a:bodyPr>
          <a:lstStyle/>
          <a:p>
            <a:r>
              <a:rPr lang="en-US" sz="2400" dirty="0" smtClean="0"/>
              <a:t>Partnership for Assessment of Readiness for College and Careers</a:t>
            </a:r>
            <a:endParaRPr lang="en-US" sz="2400" dirty="0"/>
          </a:p>
        </p:txBody>
      </p:sp>
    </p:spTree>
    <p:extLst>
      <p:ext uri="{BB962C8B-B14F-4D97-AF65-F5344CB8AC3E}">
        <p14:creationId xmlns:p14="http://schemas.microsoft.com/office/powerpoint/2010/main" val="417611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16 at 11.03.16 P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1020919"/>
            <a:ext cx="9144000" cy="5182692"/>
          </a:xfrm>
          <a:prstGeom prst="rect">
            <a:avLst/>
          </a:prstGeom>
          <a:ln w="38100" cmpd="sng">
            <a:solidFill>
              <a:srgbClr val="0099CC"/>
            </a:solidFill>
          </a:ln>
        </p:spPr>
      </p:pic>
      <p:sp>
        <p:nvSpPr>
          <p:cNvPr id="3" name="TextBox 2"/>
          <p:cNvSpPr txBox="1"/>
          <p:nvPr/>
        </p:nvSpPr>
        <p:spPr>
          <a:xfrm>
            <a:off x="531230" y="224105"/>
            <a:ext cx="8086162" cy="646331"/>
          </a:xfrm>
          <a:prstGeom prst="rect">
            <a:avLst/>
          </a:prstGeom>
          <a:noFill/>
        </p:spPr>
        <p:txBody>
          <a:bodyPr wrap="square" rtlCol="0">
            <a:spAutoFit/>
          </a:bodyPr>
          <a:lstStyle/>
          <a:p>
            <a:r>
              <a:rPr lang="en-US" dirty="0" smtClean="0"/>
              <a:t>Field testing for PARCC Assessments are March 24 – April </a:t>
            </a:r>
            <a:r>
              <a:rPr lang="en-US" dirty="0" smtClean="0"/>
              <a:t>11, 2014 </a:t>
            </a:r>
            <a:r>
              <a:rPr lang="en-US" dirty="0" smtClean="0"/>
              <a:t>for Performance </a:t>
            </a:r>
            <a:r>
              <a:rPr lang="en-US" dirty="0" smtClean="0"/>
              <a:t>Tests </a:t>
            </a:r>
            <a:r>
              <a:rPr lang="en-US" dirty="0" smtClean="0"/>
              <a:t>and May 5 – June </a:t>
            </a:r>
            <a:r>
              <a:rPr lang="en-US" dirty="0" smtClean="0"/>
              <a:t>6, 2014 </a:t>
            </a:r>
            <a:r>
              <a:rPr lang="en-US" dirty="0" smtClean="0"/>
              <a:t>for End of Year Assessments</a:t>
            </a:r>
            <a:endParaRPr lang="en-US" dirty="0"/>
          </a:p>
        </p:txBody>
      </p:sp>
    </p:spTree>
    <p:extLst>
      <p:ext uri="{BB962C8B-B14F-4D97-AF65-F5344CB8AC3E}">
        <p14:creationId xmlns:p14="http://schemas.microsoft.com/office/powerpoint/2010/main" val="391543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type, and length of </a:t>
            </a:r>
            <a:br>
              <a:rPr lang="en-US" dirty="0" smtClean="0"/>
            </a:br>
            <a:r>
              <a:rPr lang="en-US" dirty="0" smtClean="0"/>
              <a:t>PARCC Assessments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smtClean="0"/>
              <a:t>As many as 7 separate tests throughout the year:</a:t>
            </a:r>
          </a:p>
          <a:p>
            <a:pPr marL="0" indent="0">
              <a:buNone/>
            </a:pPr>
            <a:endParaRPr lang="en-US" sz="2800" dirty="0" smtClean="0"/>
          </a:p>
          <a:p>
            <a:pPr marL="0" indent="0">
              <a:buNone/>
            </a:pPr>
            <a:r>
              <a:rPr lang="en-US" sz="2000" b="1" dirty="0" smtClean="0"/>
              <a:t>Diagnostics</a:t>
            </a:r>
            <a:r>
              <a:rPr lang="en-US" sz="2000" dirty="0" smtClean="0"/>
              <a:t> in reading, writing, and mathematics</a:t>
            </a:r>
          </a:p>
          <a:p>
            <a:pPr marL="0" indent="0">
              <a:buNone/>
            </a:pPr>
            <a:r>
              <a:rPr lang="en-US" sz="2000" b="1" dirty="0" smtClean="0"/>
              <a:t>Mid year assessments </a:t>
            </a:r>
            <a:r>
              <a:rPr lang="en-US" sz="2000" dirty="0" smtClean="0"/>
              <a:t>in ELA/literacy and mathematics</a:t>
            </a:r>
          </a:p>
          <a:p>
            <a:pPr marL="0" indent="0">
              <a:buNone/>
            </a:pPr>
            <a:r>
              <a:rPr lang="en-US" sz="2000" b="1" dirty="0" smtClean="0"/>
              <a:t>Performance-based </a:t>
            </a:r>
            <a:r>
              <a:rPr lang="en-US" sz="2000" dirty="0" smtClean="0"/>
              <a:t>in ELA/literacy and mathematics</a:t>
            </a:r>
          </a:p>
          <a:p>
            <a:pPr marL="0" indent="0">
              <a:buNone/>
            </a:pPr>
            <a:r>
              <a:rPr lang="en-US" sz="2000" b="1" dirty="0" smtClean="0"/>
              <a:t>End-of-Year Assessment </a:t>
            </a:r>
            <a:r>
              <a:rPr lang="en-US" sz="2000" dirty="0" smtClean="0"/>
              <a:t>in ELA/literacy and mathematics</a:t>
            </a:r>
          </a:p>
          <a:p>
            <a:pPr marL="0" indent="0">
              <a:buNone/>
            </a:pPr>
            <a:r>
              <a:rPr lang="en-US" sz="2000" b="1" dirty="0" smtClean="0"/>
              <a:t>Speaking and listening component </a:t>
            </a:r>
            <a:r>
              <a:rPr lang="en-US" sz="2000" dirty="0" smtClean="0"/>
              <a:t>(1 test) ELA/literacy and mathematics</a:t>
            </a:r>
          </a:p>
          <a:p>
            <a:pPr marL="0" indent="0">
              <a:buNone/>
            </a:pPr>
            <a:endParaRPr lang="en-US" sz="2800" dirty="0"/>
          </a:p>
          <a:p>
            <a:pPr marL="0" indent="0">
              <a:buNone/>
            </a:pPr>
            <a:r>
              <a:rPr lang="en-US" sz="2600" dirty="0" smtClean="0"/>
              <a:t>Performance &amp; EOY assessments in ELA/literacy and math: </a:t>
            </a:r>
            <a:r>
              <a:rPr lang="en-US" sz="2000" dirty="0" smtClean="0"/>
              <a:t>			</a:t>
            </a:r>
            <a:r>
              <a:rPr lang="en-US" sz="2000" u="sng" dirty="0" smtClean="0">
                <a:solidFill>
                  <a:srgbClr val="FFFF00"/>
                </a:solidFill>
              </a:rPr>
              <a:t>8 hours </a:t>
            </a:r>
            <a:r>
              <a:rPr lang="en-US" sz="2000" dirty="0" smtClean="0"/>
              <a:t>annually in 3</a:t>
            </a:r>
            <a:r>
              <a:rPr lang="en-US" sz="2000" baseline="30000" dirty="0" smtClean="0"/>
              <a:t>rd</a:t>
            </a:r>
            <a:r>
              <a:rPr lang="en-US" sz="2000" dirty="0" smtClean="0"/>
              <a:t> grade.</a:t>
            </a:r>
          </a:p>
          <a:p>
            <a:pPr marL="0" indent="0">
              <a:buNone/>
            </a:pPr>
            <a:r>
              <a:rPr lang="en-US" sz="2000" dirty="0" smtClean="0"/>
              <a:t>		Just over </a:t>
            </a:r>
            <a:r>
              <a:rPr lang="en-US" sz="2000" u="sng" dirty="0" smtClean="0">
                <a:solidFill>
                  <a:srgbClr val="FFFF00"/>
                </a:solidFill>
              </a:rPr>
              <a:t>9 hours </a:t>
            </a:r>
            <a:r>
              <a:rPr lang="en-US" sz="2000" dirty="0" smtClean="0"/>
              <a:t>for Grades 4-5</a:t>
            </a:r>
          </a:p>
          <a:p>
            <a:pPr marL="0" indent="0">
              <a:buNone/>
            </a:pPr>
            <a:r>
              <a:rPr lang="en-US" sz="2000" dirty="0" smtClean="0"/>
              <a:t>		A little less than </a:t>
            </a:r>
            <a:r>
              <a:rPr lang="en-US" sz="2000" u="sng" dirty="0" smtClean="0">
                <a:solidFill>
                  <a:srgbClr val="FFFF00"/>
                </a:solidFill>
              </a:rPr>
              <a:t>9 ½ hrs</a:t>
            </a:r>
            <a:r>
              <a:rPr lang="en-US" sz="2000" dirty="0" smtClean="0">
                <a:solidFill>
                  <a:srgbClr val="FFFF00"/>
                </a:solidFill>
              </a:rPr>
              <a:t>. </a:t>
            </a:r>
            <a:r>
              <a:rPr lang="en-US" sz="2000" dirty="0" smtClean="0"/>
              <a:t>for middle school</a:t>
            </a:r>
          </a:p>
          <a:p>
            <a:pPr marL="0" indent="0">
              <a:buNone/>
            </a:pPr>
            <a:r>
              <a:rPr lang="en-US" sz="2000" dirty="0" smtClean="0"/>
              <a:t>		A little more than </a:t>
            </a:r>
            <a:r>
              <a:rPr lang="en-US" sz="2000" u="sng" dirty="0" smtClean="0">
                <a:solidFill>
                  <a:srgbClr val="FFFF00"/>
                </a:solidFill>
              </a:rPr>
              <a:t>9 ½ hrs. </a:t>
            </a:r>
            <a:r>
              <a:rPr lang="en-US" sz="2000" dirty="0" smtClean="0"/>
              <a:t>for high school</a:t>
            </a:r>
            <a:endParaRPr lang="en-US" sz="2000" dirty="0"/>
          </a:p>
        </p:txBody>
      </p:sp>
    </p:spTree>
    <p:extLst>
      <p:ext uri="{BB962C8B-B14F-4D97-AF65-F5344CB8AC3E}">
        <p14:creationId xmlns:p14="http://schemas.microsoft.com/office/powerpoint/2010/main" val="1096992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16025</TotalTime>
  <Words>3321</Words>
  <Application>Microsoft Macintosh PowerPoint</Application>
  <PresentationFormat>On-screen Show (4:3)</PresentationFormat>
  <Paragraphs>253</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Testing Concerns</vt:lpstr>
      <vt:lpstr>Federally funded  National Assessments</vt:lpstr>
      <vt:lpstr>PowerPoint Presentation</vt:lpstr>
      <vt:lpstr>PowerPoint Presentation</vt:lpstr>
      <vt:lpstr>Number, type, and length of Tests developed by Smarter Balance</vt:lpstr>
      <vt:lpstr>Number, type, and length of Tests developed by Smarter Balance</vt:lpstr>
      <vt:lpstr>PowerPoint Presentation</vt:lpstr>
      <vt:lpstr>PowerPoint Presentation</vt:lpstr>
      <vt:lpstr>Number, type, and length of  PARCC Assessments</vt:lpstr>
      <vt:lpstr>Use of PARCC for college entrance</vt:lpstr>
      <vt:lpstr>Number of children effected by  CCSS Assessments</vt:lpstr>
      <vt:lpstr>What assessments are available for these children? </vt:lpstr>
      <vt:lpstr>Stanford 10 Achievement Tests</vt:lpstr>
      <vt:lpstr>Stanford 10 Achievement Tests</vt:lpstr>
      <vt:lpstr>Aspire</vt:lpstr>
      <vt:lpstr>Aspire cont’d</vt:lpstr>
      <vt:lpstr>Iowa Forms E &amp; F</vt:lpstr>
      <vt:lpstr>Iowa Form E &amp; F Cont’d</vt:lpstr>
      <vt:lpstr>State-developed tests</vt:lpstr>
      <vt:lpstr>What about college entrance exams?</vt:lpstr>
      <vt:lpstr>ACT</vt:lpstr>
      <vt:lpstr>Alignment between ACT and CCSS is significant.</vt:lpstr>
      <vt:lpstr>ACT is predominately aligned already.</vt:lpstr>
      <vt:lpstr>PowerPoint Presentation</vt:lpstr>
      <vt:lpstr>SAT</vt:lpstr>
      <vt:lpstr>PowerPoint Presentation</vt:lpstr>
      <vt:lpstr>PowerPoint Presentation</vt:lpstr>
      <vt:lpstr>Only means for college entry?</vt:lpstr>
      <vt:lpstr>Can a school use direct instruction or other traditional pedagogy  and use these tests?</vt:lpstr>
      <vt:lpstr>College Board’s (SAT) 1st annual Philanthropic Stewardship Report July 1, 2011 – June 30, 2012</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Donohue</dc:creator>
  <cp:lastModifiedBy>Denise Donohue</cp:lastModifiedBy>
  <cp:revision>80</cp:revision>
  <cp:lastPrinted>2013-11-02T02:55:54Z</cp:lastPrinted>
  <dcterms:created xsi:type="dcterms:W3CDTF">2013-10-17T03:03:31Z</dcterms:created>
  <dcterms:modified xsi:type="dcterms:W3CDTF">2013-11-02T21:16:29Z</dcterms:modified>
</cp:coreProperties>
</file>